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0" r:id="rId4"/>
    <p:sldId id="261" r:id="rId5"/>
    <p:sldId id="266" r:id="rId6"/>
    <p:sldId id="263" r:id="rId7"/>
    <p:sldId id="268" r:id="rId8"/>
    <p:sldId id="262" r:id="rId9"/>
    <p:sldId id="265" r:id="rId10"/>
    <p:sldId id="26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5070" initials="g" lastIdx="12" clrIdx="0">
    <p:extLst>
      <p:ext uri="{19B8F6BF-5375-455C-9EA6-DF929625EA0E}">
        <p15:presenceInfo xmlns:p15="http://schemas.microsoft.com/office/powerpoint/2012/main" userId="g507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88845" autoAdjust="0"/>
  </p:normalViewPr>
  <p:slideViewPr>
    <p:cSldViewPr snapToGrid="0">
      <p:cViewPr varScale="1">
        <p:scale>
          <a:sx n="66" d="100"/>
          <a:sy n="66" d="100"/>
        </p:scale>
        <p:origin x="426" y="66"/>
      </p:cViewPr>
      <p:guideLst/>
    </p:cSldViewPr>
  </p:slideViewPr>
  <p:notesTextViewPr>
    <p:cViewPr>
      <p:scale>
        <a:sx n="3" d="2"/>
        <a:sy n="3" d="2"/>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7D043C-A0EF-4575-A74D-2478EE5D83E5}" type="datetimeFigureOut">
              <a:rPr lang="fr-FR" smtClean="0"/>
              <a:t>26/09/2022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225B39-7AA5-4E82-9218-F7829C645704}" type="slidenum">
              <a:rPr lang="fr-FR" smtClean="0"/>
              <a:t>‹N°›</a:t>
            </a:fld>
            <a:endParaRPr lang="fr-FR"/>
          </a:p>
        </p:txBody>
      </p:sp>
    </p:spTree>
    <p:extLst>
      <p:ext uri="{BB962C8B-B14F-4D97-AF65-F5344CB8AC3E}">
        <p14:creationId xmlns:p14="http://schemas.microsoft.com/office/powerpoint/2010/main" val="3942107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legifrance.gouv.fr/codes/article_lc/LEGIARTI000029234400"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www.legifrance.gouv.fr/affichCodeArticle.do?cidTexte=LEGITEXT000006072050&amp;idArticle=LEGIARTI000006902819&amp;dateTexte=&amp;categorieLien=cid" TargetMode="External"/><Relationship Id="rId4" Type="http://schemas.openxmlformats.org/officeDocument/2006/relationships/hyperlink" Target="https://www.legifrance.gouv.fr/affichCodeArticle.do?cidTexte=LEGITEXT000006073189&amp;idArticle=LEGIARTI000006741897&amp;dateTexte=&amp;categorieLien=ci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Alors que les besoins sociaux et l’urgence climatique nécessiteraient un effort considérable d’élévation des qualifications des jeunes, il ne s’agit, pour le gouvernement, que d’adapter, par les « compétences », la main-d’œuvre aux seules exigences des employeurs. Les dernières déclarations de Macron qui visent à démanteler la voie professionnelle sous statut scolaire, reprennent, à l’envi, cette doxa libérale de l’entreprise qui formerait mieux que la voie scolaire et qui par conséquent insérerait mieux.</a:t>
            </a: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a:t>
            </a:fld>
            <a:endParaRPr lang="fr-FR"/>
          </a:p>
        </p:txBody>
      </p:sp>
    </p:spTree>
    <p:extLst>
      <p:ext uri="{BB962C8B-B14F-4D97-AF65-F5344CB8AC3E}">
        <p14:creationId xmlns:p14="http://schemas.microsoft.com/office/powerpoint/2010/main" val="1391876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10</a:t>
            </a:fld>
            <a:endParaRPr lang="fr-FR"/>
          </a:p>
        </p:txBody>
      </p:sp>
    </p:spTree>
    <p:extLst>
      <p:ext uri="{BB962C8B-B14F-4D97-AF65-F5344CB8AC3E}">
        <p14:creationId xmlns:p14="http://schemas.microsoft.com/office/powerpoint/2010/main" val="2651881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Carole Grandjean est ministre déléguée chargée de l'enseignement et de la formation professionnels auprès du ministre « du Travail, du Plein emploi et de l’Insertion professionnelle » et du ministre de l'Éducation nationale.</a:t>
            </a:r>
          </a:p>
          <a:p>
            <a:r>
              <a:rPr lang="fr-FR" dirty="0"/>
              <a:t>Avant d’être ministre, la députée Carole Grandjean a été rapportrice de la loi LCAP</a:t>
            </a:r>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2</a:t>
            </a:fld>
            <a:endParaRPr lang="fr-FR"/>
          </a:p>
        </p:txBody>
      </p:sp>
    </p:spTree>
    <p:extLst>
      <p:ext uri="{BB962C8B-B14F-4D97-AF65-F5344CB8AC3E}">
        <p14:creationId xmlns:p14="http://schemas.microsoft.com/office/powerpoint/2010/main" val="2076281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ctr">
              <a:spcAft>
                <a:spcPts val="0"/>
              </a:spcAft>
            </a:pPr>
            <a:r>
              <a:rPr lang="fr-FR" sz="1200" dirty="0"/>
              <a:t>Ouverture de formations du soin et du lien et de formations en relation avec les enjeux climatiques et environnementaux. </a:t>
            </a:r>
          </a:p>
          <a:p>
            <a:pPr algn="ctr">
              <a:spcAft>
                <a:spcPts val="0"/>
              </a:spcAft>
            </a:pPr>
            <a:r>
              <a:rPr lang="fr-FR" sz="1200" dirty="0"/>
              <a:t>Création de Bacs pros sur les métiers des médias, du sport, du jeu vidéo, de la musicologie, du juridique ou encore du web...</a:t>
            </a:r>
            <a:endParaRPr lang="fr-FR" sz="1200" b="1" i="1" dirty="0">
              <a:latin typeface="Baskerville Old Face" panose="02020602080505020303" pitchFamily="18" charset="0"/>
              <a:ea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3</a:t>
            </a:fld>
            <a:endParaRPr lang="fr-FR"/>
          </a:p>
        </p:txBody>
      </p:sp>
    </p:spTree>
    <p:extLst>
      <p:ext uri="{BB962C8B-B14F-4D97-AF65-F5344CB8AC3E}">
        <p14:creationId xmlns:p14="http://schemas.microsoft.com/office/powerpoint/2010/main" val="3039437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b="0" i="0" dirty="0">
                <a:solidFill>
                  <a:srgbClr val="000000"/>
                </a:solidFill>
                <a:effectLst/>
                <a:latin typeface="Oswald" panose="020B0604020202020204" pitchFamily="2" charset="0"/>
              </a:rPr>
              <a:t>Lycée professionnel </a:t>
            </a:r>
            <a:r>
              <a:rPr lang="fr-FR" b="0" i="0" dirty="0" err="1">
                <a:solidFill>
                  <a:srgbClr val="000000"/>
                </a:solidFill>
                <a:effectLst/>
                <a:latin typeface="Oswald" panose="020B0604020202020204" pitchFamily="2" charset="0"/>
              </a:rPr>
              <a:t>Eric</a:t>
            </a:r>
            <a:r>
              <a:rPr lang="fr-FR" b="0" i="0" dirty="0">
                <a:solidFill>
                  <a:srgbClr val="000000"/>
                </a:solidFill>
                <a:effectLst/>
                <a:latin typeface="Oswald" panose="020B0604020202020204" pitchFamily="2" charset="0"/>
              </a:rPr>
              <a:t> Tabarly - Lycée des métiers du nautisme, de l'automobile et de l'industrie – est totalement au service de l’entreprise vendéenne Bénéteau </a:t>
            </a:r>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4</a:t>
            </a:fld>
            <a:endParaRPr lang="fr-FR"/>
          </a:p>
        </p:txBody>
      </p:sp>
    </p:spTree>
    <p:extLst>
      <p:ext uri="{BB962C8B-B14F-4D97-AF65-F5344CB8AC3E}">
        <p14:creationId xmlns:p14="http://schemas.microsoft.com/office/powerpoint/2010/main" val="328710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800" b="0" i="0" dirty="0">
                <a:solidFill>
                  <a:srgbClr val="222222"/>
                </a:solidFill>
                <a:effectLst/>
                <a:latin typeface="Calibri" panose="020F0502020204030204" pitchFamily="34" charset="0"/>
              </a:rPr>
              <a:t>Organisation et la planification des PFMP : départ en différé par demi-classes avec chevauchement pour la continuité pédagogique, répondre par la souplesse aux environnements sociaux-économiques et les spécialités professionnelles. Possibilité de stages filés (1 à 2 jours par semaine comme en AEPA en fonction du lieu d’accueil, ou sur les vacances scolaires ou de prise en compte du SNU. Ne fonctionnerait plus en séquences mais en semaines et en heures.</a:t>
            </a:r>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5</a:t>
            </a:fld>
            <a:endParaRPr lang="fr-FR"/>
          </a:p>
        </p:txBody>
      </p:sp>
    </p:spTree>
    <p:extLst>
      <p:ext uri="{BB962C8B-B14F-4D97-AF65-F5344CB8AC3E}">
        <p14:creationId xmlns:p14="http://schemas.microsoft.com/office/powerpoint/2010/main" val="509821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a:solidFill>
                  <a:schemeClr val="tx1"/>
                </a:solidFill>
                <a:effectLst/>
                <a:latin typeface="+mn-lt"/>
                <a:ea typeface="+mn-ea"/>
                <a:cs typeface="+mn-cs"/>
              </a:rPr>
              <a:t>discriminante</a:t>
            </a:r>
            <a:r>
              <a:rPr lang="fr-FR" sz="1200" kern="1200" dirty="0">
                <a:solidFill>
                  <a:schemeClr val="tx1"/>
                </a:solidFill>
                <a:effectLst/>
                <a:latin typeface="+mn-lt"/>
                <a:ea typeface="+mn-ea"/>
                <a:cs typeface="+mn-cs"/>
              </a:rPr>
              <a:t> : pour les jeunes </a:t>
            </a:r>
            <a:r>
              <a:rPr lang="fr-FR" sz="1200" kern="1200" dirty="0" err="1">
                <a:solidFill>
                  <a:schemeClr val="tx1"/>
                </a:solidFill>
                <a:effectLst/>
                <a:latin typeface="+mn-lt"/>
                <a:ea typeface="+mn-ea"/>
                <a:cs typeface="+mn-cs"/>
              </a:rPr>
              <a:t>issu·es</a:t>
            </a:r>
            <a:r>
              <a:rPr lang="fr-FR" sz="1200" kern="1200" dirty="0">
                <a:solidFill>
                  <a:schemeClr val="tx1"/>
                </a:solidFill>
                <a:effectLst/>
                <a:latin typeface="+mn-lt"/>
                <a:ea typeface="+mn-ea"/>
                <a:cs typeface="+mn-cs"/>
              </a:rPr>
              <a:t> de l’immigration et les femmes </a:t>
            </a:r>
          </a:p>
          <a:p>
            <a:pPr lvl="0"/>
            <a:r>
              <a:rPr lang="fr-FR" sz="1200" b="1" kern="1200" dirty="0">
                <a:solidFill>
                  <a:schemeClr val="tx1"/>
                </a:solidFill>
                <a:effectLst/>
                <a:latin typeface="+mn-lt"/>
                <a:ea typeface="+mn-ea"/>
                <a:cs typeface="+mn-cs"/>
              </a:rPr>
              <a:t>taux d’abandons et de ruptures vertigineux</a:t>
            </a:r>
            <a:r>
              <a:rPr lang="fr-FR" sz="1200" kern="1200" dirty="0">
                <a:solidFill>
                  <a:schemeClr val="tx1"/>
                </a:solidFill>
                <a:effectLst/>
                <a:latin typeface="+mn-lt"/>
                <a:ea typeface="+mn-ea"/>
                <a:cs typeface="+mn-cs"/>
              </a:rPr>
              <a:t> : février 2021 (données </a:t>
            </a:r>
            <a:r>
              <a:rPr lang="fr-FR" sz="1200" kern="1200" dirty="0" err="1">
                <a:solidFill>
                  <a:schemeClr val="tx1"/>
                </a:solidFill>
                <a:effectLst/>
                <a:latin typeface="+mn-lt"/>
                <a:ea typeface="+mn-ea"/>
                <a:cs typeface="+mn-cs"/>
              </a:rPr>
              <a:t>inserjeunes</a:t>
            </a:r>
            <a:r>
              <a:rPr lang="fr-FR" sz="1200" kern="1200" dirty="0">
                <a:solidFill>
                  <a:schemeClr val="tx1"/>
                </a:solidFill>
                <a:effectLst/>
                <a:latin typeface="+mn-lt"/>
                <a:ea typeface="+mn-ea"/>
                <a:cs typeface="+mn-cs"/>
              </a:rPr>
              <a:t>) : la part des contrats interrompus avant terme est de 30,10 % pour les CAP et de 26, 9 % pour les Bacs Professionnels. Dans le détail des formations, le pourcentage grimpe à 71 % en Bac Pro Esthétique, 57 % en CAP hôtellerie-restauration, 52 % en CAP Vente des produits alimentaires.</a:t>
            </a:r>
          </a:p>
          <a:p>
            <a:pPr lvl="0"/>
            <a:r>
              <a:rPr lang="fr-FR" sz="1200" kern="1200" dirty="0">
                <a:solidFill>
                  <a:schemeClr val="tx1"/>
                </a:solidFill>
                <a:effectLst/>
                <a:latin typeface="+mn-lt"/>
                <a:ea typeface="+mn-ea"/>
                <a:cs typeface="+mn-cs"/>
              </a:rPr>
              <a:t>meilleure insertion pro : à 7 mois mais cette donnée ne prend pas en compte que dans les faits près d’</a:t>
            </a:r>
            <a:r>
              <a:rPr lang="fr-FR" sz="1200" kern="1200" dirty="0" err="1">
                <a:solidFill>
                  <a:schemeClr val="tx1"/>
                </a:solidFill>
                <a:effectLst/>
                <a:latin typeface="+mn-lt"/>
                <a:ea typeface="+mn-ea"/>
                <a:cs typeface="+mn-cs"/>
              </a:rPr>
              <a:t>un·e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apprenti·e</a:t>
            </a:r>
            <a:r>
              <a:rPr lang="fr-FR" sz="1200" kern="1200" dirty="0">
                <a:solidFill>
                  <a:schemeClr val="tx1"/>
                </a:solidFill>
                <a:effectLst/>
                <a:latin typeface="+mn-lt"/>
                <a:ea typeface="+mn-ea"/>
                <a:cs typeface="+mn-cs"/>
              </a:rPr>
              <a:t> sur quatre n'arrive jamais au diplôme, et parmi </a:t>
            </a:r>
            <a:r>
              <a:rPr lang="fr-FR" sz="1200" kern="1200" dirty="0" err="1">
                <a:solidFill>
                  <a:schemeClr val="tx1"/>
                </a:solidFill>
                <a:effectLst/>
                <a:latin typeface="+mn-lt"/>
                <a:ea typeface="+mn-ea"/>
                <a:cs typeface="+mn-cs"/>
              </a:rPr>
              <a:t>ceux·celles</a:t>
            </a:r>
            <a:r>
              <a:rPr lang="fr-FR" sz="1200" kern="1200" dirty="0">
                <a:solidFill>
                  <a:schemeClr val="tx1"/>
                </a:solidFill>
                <a:effectLst/>
                <a:latin typeface="+mn-lt"/>
                <a:ea typeface="+mn-ea"/>
                <a:cs typeface="+mn-cs"/>
              </a:rPr>
              <a:t> qui y parviennent, </a:t>
            </a:r>
            <a:r>
              <a:rPr lang="fr-FR" sz="1200" kern="1200" dirty="0" err="1">
                <a:solidFill>
                  <a:schemeClr val="tx1"/>
                </a:solidFill>
                <a:effectLst/>
                <a:latin typeface="+mn-lt"/>
                <a:ea typeface="+mn-ea"/>
                <a:cs typeface="+mn-cs"/>
              </a:rPr>
              <a:t>un·e</a:t>
            </a:r>
            <a:r>
              <a:rPr lang="fr-FR" sz="1200" kern="1200" dirty="0">
                <a:solidFill>
                  <a:schemeClr val="tx1"/>
                </a:solidFill>
                <a:effectLst/>
                <a:latin typeface="+mn-lt"/>
                <a:ea typeface="+mn-ea"/>
                <a:cs typeface="+mn-cs"/>
              </a:rPr>
              <a:t> sur cinq en moyenne ne l'obtient pas (RERS, 2020) et qu'enfin, ce sont les niveaux post bac qui permettent d'afficher des résultats aussi flatteurs (80 % après un master mais 59 % après un CAP, selon la DEPP. </a:t>
            </a:r>
            <a:r>
              <a:rPr lang="fr-FR" sz="1200" b="1" kern="1200" dirty="0">
                <a:solidFill>
                  <a:schemeClr val="tx1"/>
                </a:solidFill>
                <a:effectLst/>
                <a:latin typeface="+mn-lt"/>
                <a:ea typeface="+mn-ea"/>
                <a:cs typeface="+mn-cs"/>
              </a:rPr>
              <a:t>À 5 ans les chiffres se renversent au profit des jeunes qui ont eu une formation initiale sous statut scolaire.   </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6</a:t>
            </a:fld>
            <a:endParaRPr lang="fr-FR"/>
          </a:p>
        </p:txBody>
      </p:sp>
    </p:spTree>
    <p:extLst>
      <p:ext uri="{BB962C8B-B14F-4D97-AF65-F5344CB8AC3E}">
        <p14:creationId xmlns:p14="http://schemas.microsoft.com/office/powerpoint/2010/main" val="2698056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000000"/>
                </a:solidFill>
                <a:effectLst/>
                <a:latin typeface="Arial" panose="020B0604020202020204" pitchFamily="34" charset="0"/>
              </a:rPr>
              <a:t>Nathalie </a:t>
            </a:r>
            <a:r>
              <a:rPr kumimoji="0" lang="fr-FR" altLang="fr-FR" sz="1200" b="0" i="0" u="none" strike="noStrike" cap="none" normalizeH="0" baseline="0" dirty="0" err="1">
                <a:ln>
                  <a:noFill/>
                </a:ln>
                <a:solidFill>
                  <a:srgbClr val="000000"/>
                </a:solidFill>
                <a:effectLst/>
                <a:latin typeface="Arial" panose="020B0604020202020204" pitchFamily="34" charset="0"/>
              </a:rPr>
              <a:t>Frigul</a:t>
            </a:r>
            <a:r>
              <a:rPr kumimoji="0" lang="fr-FR" altLang="fr-FR" sz="1200" b="0" i="0" u="none" strike="noStrike" cap="none" normalizeH="0" baseline="0" dirty="0">
                <a:ln>
                  <a:noFill/>
                </a:ln>
                <a:solidFill>
                  <a:srgbClr val="000000"/>
                </a:solidFill>
                <a:effectLst/>
                <a:latin typeface="Arial" panose="020B0604020202020204" pitchFamily="34" charset="0"/>
              </a:rPr>
              <a:t> (sociologue à l’université de Picardie ) [à partir d’une étude de l’insertion professionnelle de jeunes de la voie scolaire ] : « </a:t>
            </a:r>
            <a:r>
              <a:rPr kumimoji="0" lang="fr-FR" altLang="fr-FR" sz="1200" b="0" i="1" u="none" strike="noStrike" cap="none" normalizeH="0" baseline="0" dirty="0">
                <a:ln>
                  <a:noFill/>
                </a:ln>
                <a:solidFill>
                  <a:srgbClr val="000000"/>
                </a:solidFill>
                <a:effectLst/>
                <a:latin typeface="Arial" panose="020B0604020202020204" pitchFamily="34" charset="0"/>
              </a:rPr>
              <a:t>Les jeunes sont bien mieux formés qu’il y a trente ans sur les risques au travail, ils connaissent bien les mesures de protection. Mais quand ils arrivent au travail, ils se heurtent à une impossibilité de mettre en application ce qu’ils ont appris à l’école, du fait des injonctions de rentabilité de l’entreprise.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900" b="0" i="1" u="none" strike="noStrike" cap="none" normalizeH="0" baseline="0" dirty="0">
                <a:ln>
                  <a:noFill/>
                </a:ln>
                <a:solidFill>
                  <a:srgbClr val="000000"/>
                </a:solidFill>
                <a:effectLst/>
                <a:latin typeface="Calibri" panose="020F0502020204030204" pitchFamily="34" charset="0"/>
              </a:rPr>
              <a:t>«protection des jeunes travailleurs reprend le chemin du XIXe siècle</a:t>
            </a:r>
            <a:r>
              <a:rPr kumimoji="0" lang="fr-FR" altLang="fr-FR" sz="900" b="0" i="0" u="none" strike="noStrike" cap="none" normalizeH="0" baseline="0" dirty="0">
                <a:ln>
                  <a:noFill/>
                </a:ln>
                <a:solidFill>
                  <a:srgbClr val="000000"/>
                </a:solidFill>
                <a:effectLst/>
                <a:latin typeface="Calibri" panose="020F0502020204030204" pitchFamily="34" charset="0"/>
              </a:rPr>
              <a:t>» L’humanite.fr</a:t>
            </a:r>
          </a:p>
          <a:p>
            <a:pPr lvl="0"/>
            <a:r>
              <a:rPr lang="fr-FR" sz="1800" b="1" kern="1200" dirty="0">
                <a:solidFill>
                  <a:schemeClr val="tx1"/>
                </a:solidFill>
                <a:effectLst/>
                <a:latin typeface="+mn-lt"/>
                <a:ea typeface="+mn-ea"/>
                <a:cs typeface="+mn-cs"/>
              </a:rPr>
              <a:t>dangereuse </a:t>
            </a:r>
            <a:r>
              <a:rPr lang="fr-FR" sz="1800" kern="1200" dirty="0">
                <a:solidFill>
                  <a:schemeClr val="tx1"/>
                </a:solidFill>
                <a:effectLst/>
                <a:latin typeface="+mn-lt"/>
                <a:ea typeface="+mn-ea"/>
                <a:cs typeface="+mn-cs"/>
              </a:rPr>
              <a:t>: pour appel la loi LCAP à aligner le droit des </a:t>
            </a:r>
            <a:r>
              <a:rPr lang="fr-FR" sz="1800" kern="1200" dirty="0" err="1">
                <a:solidFill>
                  <a:schemeClr val="tx1"/>
                </a:solidFill>
                <a:effectLst/>
                <a:latin typeface="+mn-lt"/>
                <a:ea typeface="+mn-ea"/>
                <a:cs typeface="+mn-cs"/>
              </a:rPr>
              <a:t>apprenti·es</a:t>
            </a:r>
            <a:r>
              <a:rPr lang="fr-FR" sz="1800" kern="1200" dirty="0">
                <a:solidFill>
                  <a:schemeClr val="tx1"/>
                </a:solidFill>
                <a:effectLst/>
                <a:latin typeface="+mn-lt"/>
                <a:ea typeface="+mn-ea"/>
                <a:cs typeface="+mn-cs"/>
              </a:rPr>
              <a:t> sur le droit du travail commun (restauration, jardin espace verts, bâtiment)</a:t>
            </a:r>
          </a:p>
          <a:p>
            <a:r>
              <a:rPr lang="fr-FR" sz="1800" kern="1200" dirty="0">
                <a:solidFill>
                  <a:schemeClr val="tx1"/>
                </a:solidFill>
                <a:effectLst/>
                <a:latin typeface="+mn-lt"/>
                <a:ea typeface="+mn-ea"/>
                <a:cs typeface="+mn-cs"/>
              </a:rPr>
              <a:t>en 2019, </a:t>
            </a:r>
          </a:p>
          <a:p>
            <a:r>
              <a:rPr lang="fr-FR" sz="1800" kern="1200" dirty="0">
                <a:solidFill>
                  <a:schemeClr val="tx1"/>
                </a:solidFill>
                <a:effectLst/>
                <a:latin typeface="+mn-lt"/>
                <a:ea typeface="+mn-ea"/>
                <a:cs typeface="+mn-cs"/>
              </a:rPr>
              <a:t>Exposition aux risques : les </a:t>
            </a:r>
            <a:r>
              <a:rPr lang="fr-FR" sz="1800" kern="1200" dirty="0" err="1">
                <a:solidFill>
                  <a:schemeClr val="tx1"/>
                </a:solidFill>
                <a:effectLst/>
                <a:latin typeface="+mn-lt"/>
                <a:ea typeface="+mn-ea"/>
                <a:cs typeface="+mn-cs"/>
              </a:rPr>
              <a:t>apprenti·es</a:t>
            </a:r>
            <a:r>
              <a:rPr lang="fr-FR" sz="1800" kern="1200" dirty="0">
                <a:solidFill>
                  <a:schemeClr val="tx1"/>
                </a:solidFill>
                <a:effectLst/>
                <a:latin typeface="+mn-lt"/>
                <a:ea typeface="+mn-ea"/>
                <a:cs typeface="+mn-cs"/>
              </a:rPr>
              <a:t> et stagiaires sont particulièrement </a:t>
            </a:r>
            <a:r>
              <a:rPr lang="fr-FR" sz="1800" kern="1200" dirty="0" err="1">
                <a:solidFill>
                  <a:schemeClr val="tx1"/>
                </a:solidFill>
                <a:effectLst/>
                <a:latin typeface="+mn-lt"/>
                <a:ea typeface="+mn-ea"/>
                <a:cs typeface="+mn-cs"/>
              </a:rPr>
              <a:t>exposé·es</a:t>
            </a:r>
            <a:r>
              <a:rPr lang="fr-FR" sz="1800" kern="1200" dirty="0">
                <a:solidFill>
                  <a:schemeClr val="tx1"/>
                </a:solidFill>
                <a:effectLst/>
                <a:latin typeface="+mn-lt"/>
                <a:ea typeface="+mn-ea"/>
                <a:cs typeface="+mn-cs"/>
              </a:rPr>
              <a:t> aux produits cancérogènes chimiques (24 % d’</a:t>
            </a:r>
            <a:r>
              <a:rPr lang="fr-FR" sz="1800" kern="1200" dirty="0" err="1">
                <a:solidFill>
                  <a:schemeClr val="tx1"/>
                </a:solidFill>
                <a:effectLst/>
                <a:latin typeface="+mn-lt"/>
                <a:ea typeface="+mn-ea"/>
                <a:cs typeface="+mn-cs"/>
              </a:rPr>
              <a:t>exposé·es</a:t>
            </a:r>
            <a:r>
              <a:rPr lang="fr-FR" sz="1800" kern="1200" dirty="0">
                <a:solidFill>
                  <a:schemeClr val="tx1"/>
                </a:solidFill>
                <a:effectLst/>
                <a:latin typeface="+mn-lt"/>
                <a:ea typeface="+mn-ea"/>
                <a:cs typeface="+mn-cs"/>
              </a:rPr>
              <a:t>). 27 % d’entre </a:t>
            </a:r>
            <a:r>
              <a:rPr lang="fr-FR" sz="1800" kern="1200" dirty="0" err="1">
                <a:solidFill>
                  <a:schemeClr val="tx1"/>
                </a:solidFill>
                <a:effectLst/>
                <a:latin typeface="+mn-lt"/>
                <a:ea typeface="+mn-ea"/>
                <a:cs typeface="+mn-cs"/>
              </a:rPr>
              <a:t>eux·elles</a:t>
            </a:r>
            <a:r>
              <a:rPr lang="fr-FR" sz="1800" kern="1200" dirty="0">
                <a:solidFill>
                  <a:schemeClr val="tx1"/>
                </a:solidFill>
                <a:effectLst/>
                <a:latin typeface="+mn-lt"/>
                <a:ea typeface="+mn-ea"/>
                <a:cs typeface="+mn-cs"/>
              </a:rPr>
              <a:t> travaillent dans deux des cinq domaines les plus « exposants », le BTP et la mécanique-travail des métaux.  </a:t>
            </a:r>
          </a:p>
          <a:p>
            <a:pPr lvl="0"/>
            <a:r>
              <a:rPr lang="fr-FR" sz="1800" kern="1200" dirty="0">
                <a:solidFill>
                  <a:schemeClr val="tx1"/>
                </a:solidFill>
                <a:effectLst/>
                <a:latin typeface="+mn-lt"/>
                <a:ea typeface="+mn-ea"/>
                <a:cs typeface="+mn-cs"/>
              </a:rPr>
              <a:t>Un angle mort les VSS : pas de données officielles, mais une succession d’articles dans la presse témoigne de la réalité de ces violences sexistes et sexuelles sur les </a:t>
            </a:r>
            <a:r>
              <a:rPr lang="fr-FR" sz="1800" kern="1200" dirty="0" err="1">
                <a:solidFill>
                  <a:schemeClr val="tx1"/>
                </a:solidFill>
                <a:effectLst/>
                <a:latin typeface="+mn-lt"/>
                <a:ea typeface="+mn-ea"/>
                <a:cs typeface="+mn-cs"/>
              </a:rPr>
              <a:t>apprenti·es</a:t>
            </a:r>
            <a:r>
              <a:rPr lang="fr-FR" sz="1800" kern="1200" dirty="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C2225B39-7AA5-4E82-9218-F7829C645704}" type="slidenum">
              <a:rPr lang="fr-FR" smtClean="0"/>
              <a:t>7</a:t>
            </a:fld>
            <a:endParaRPr lang="fr-FR"/>
          </a:p>
        </p:txBody>
      </p:sp>
    </p:spTree>
    <p:extLst>
      <p:ext uri="{BB962C8B-B14F-4D97-AF65-F5344CB8AC3E}">
        <p14:creationId xmlns:p14="http://schemas.microsoft.com/office/powerpoint/2010/main" val="2907702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Emmanuel Macron promet « d'embaucher de nouveaux professeurs ». Ce seront des « professeurs associés », issus du monde professionnel, pour « aider à injecter leurs compétences dans le lycée professionnel », « parfois pendant quelques années », et pour quelques heures par semaine.</a:t>
            </a:r>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8</a:t>
            </a:fld>
            <a:endParaRPr lang="fr-FR"/>
          </a:p>
        </p:txBody>
      </p:sp>
    </p:spTree>
    <p:extLst>
      <p:ext uri="{BB962C8B-B14F-4D97-AF65-F5344CB8AC3E}">
        <p14:creationId xmlns:p14="http://schemas.microsoft.com/office/powerpoint/2010/main" val="2414763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b="1" i="0" u="sng" dirty="0">
                <a:solidFill>
                  <a:srgbClr val="4A5E81"/>
                </a:solidFill>
                <a:effectLst/>
                <a:latin typeface="robotoslab"/>
                <a:hlinkClick r:id="rId3"/>
              </a:rPr>
              <a:t>Article L124-6</a:t>
            </a:r>
            <a:endParaRPr lang="fr-FR" b="1" i="0" dirty="0">
              <a:solidFill>
                <a:srgbClr val="4A5E81"/>
              </a:solidFill>
              <a:effectLst/>
              <a:latin typeface="robotoslab"/>
            </a:endParaRPr>
          </a:p>
          <a:p>
            <a:pPr algn="l"/>
            <a:r>
              <a:rPr lang="fr-FR" b="0" i="0" dirty="0">
                <a:solidFill>
                  <a:srgbClr val="000000"/>
                </a:solidFill>
                <a:effectLst/>
                <a:latin typeface="sourcesanspro"/>
              </a:rPr>
              <a:t>Lorsque la durée du stage ou de la période de formation en milieu professionnel au sein d'un même organisme d'accueil est supérieure à deux mois consécutifs ou, au cours d'une même année scolaire ou universitaire, à deux mois consécutifs ou non, le ou les stages ou la ou les périodes de formation en milieu professionnel font l'objet d'une gratification versée mensuellement dont le montant est fixé par convention de branche ou par accord professionnel étendu ou, à défaut, par décret, à un niveau minimal de 15 % du plafond horaire de la sécurité sociale défini en application de </a:t>
            </a:r>
            <a:r>
              <a:rPr lang="fr-FR" b="0" i="0" u="sng" dirty="0">
                <a:solidFill>
                  <a:srgbClr val="4A5E81"/>
                </a:solidFill>
                <a:effectLst/>
                <a:latin typeface="sourcesanspro"/>
                <a:hlinkClick r:id="rId4" tooltip="Code de la sécurité sociale. - art. L241-3 (V)"/>
              </a:rPr>
              <a:t>l'article L. 241-3 </a:t>
            </a:r>
            <a:r>
              <a:rPr lang="fr-FR" b="0" i="0" dirty="0">
                <a:solidFill>
                  <a:srgbClr val="000000"/>
                </a:solidFill>
                <a:effectLst/>
                <a:latin typeface="sourcesanspro"/>
              </a:rPr>
              <a:t>du code de la sécurité sociale. Cette gratification n'a pas le caractère d'un salaire au sens de </a:t>
            </a:r>
            <a:r>
              <a:rPr lang="fr-FR" b="0" i="0" u="sng" dirty="0">
                <a:solidFill>
                  <a:srgbClr val="4A5E81"/>
                </a:solidFill>
                <a:effectLst/>
                <a:latin typeface="sourcesanspro"/>
                <a:hlinkClick r:id="rId5" tooltip="Code du travail - art. L3221-3 (V)"/>
              </a:rPr>
              <a:t>l'article L. 3221-3 </a:t>
            </a:r>
            <a:r>
              <a:rPr lang="fr-FR" b="0" i="0" dirty="0">
                <a:solidFill>
                  <a:srgbClr val="000000"/>
                </a:solidFill>
                <a:effectLst/>
                <a:latin typeface="sourcesanspro"/>
              </a:rPr>
              <a:t>du code du travail.</a:t>
            </a:r>
          </a:p>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9</a:t>
            </a:fld>
            <a:endParaRPr lang="fr-FR"/>
          </a:p>
        </p:txBody>
      </p:sp>
    </p:spTree>
    <p:extLst>
      <p:ext uri="{BB962C8B-B14F-4D97-AF65-F5344CB8AC3E}">
        <p14:creationId xmlns:p14="http://schemas.microsoft.com/office/powerpoint/2010/main" val="1384906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331035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319809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197036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429194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169223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6AA6158-C24C-4F47-8DF8-9454AC66A68E}" type="datetimeFigureOut">
              <a:rPr lang="fr-FR" smtClean="0"/>
              <a:t>26/09/2022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2812350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6AA6158-C24C-4F47-8DF8-9454AC66A68E}" type="datetimeFigureOut">
              <a:rPr lang="fr-FR" smtClean="0"/>
              <a:t>26/09/2022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61404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6AA6158-C24C-4F47-8DF8-9454AC66A68E}" type="datetimeFigureOut">
              <a:rPr lang="fr-FR" smtClean="0"/>
              <a:t>26/09/2022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232822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AA6158-C24C-4F47-8DF8-9454AC66A68E}" type="datetimeFigureOut">
              <a:rPr lang="fr-FR" smtClean="0"/>
              <a:t>26/09/2022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369856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6AA6158-C24C-4F47-8DF8-9454AC66A68E}" type="datetimeFigureOut">
              <a:rPr lang="fr-FR" smtClean="0"/>
              <a:t>26/09/2022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2900438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6AA6158-C24C-4F47-8DF8-9454AC66A68E}" type="datetimeFigureOut">
              <a:rPr lang="fr-FR" smtClean="0"/>
              <a:t>26/09/2022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D7F8F-BAE8-4805-8889-8D34382482FF}" type="slidenum">
              <a:rPr lang="fr-FR" smtClean="0"/>
              <a:t>‹N°›</a:t>
            </a:fld>
            <a:endParaRPr lang="fr-FR"/>
          </a:p>
        </p:txBody>
      </p:sp>
    </p:spTree>
    <p:extLst>
      <p:ext uri="{BB962C8B-B14F-4D97-AF65-F5344CB8AC3E}">
        <p14:creationId xmlns:p14="http://schemas.microsoft.com/office/powerpoint/2010/main" val="924282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A6158-C24C-4F47-8DF8-9454AC66A68E}" type="datetimeFigureOut">
              <a:rPr lang="fr-FR" smtClean="0"/>
              <a:t>26/09/2022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0D7F8F-BAE8-4805-8889-8D34382482FF}" type="slidenum">
              <a:rPr lang="fr-FR" smtClean="0"/>
              <a:t>‹N°›</a:t>
            </a:fld>
            <a:endParaRPr lang="fr-FR"/>
          </a:p>
        </p:txBody>
      </p:sp>
    </p:spTree>
    <p:extLst>
      <p:ext uri="{BB962C8B-B14F-4D97-AF65-F5344CB8AC3E}">
        <p14:creationId xmlns:p14="http://schemas.microsoft.com/office/powerpoint/2010/main" val="7548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legifrance.gouv.fr/codes/article_lc/LEGIARTI000029234400"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4737834"/>
            <a:ext cx="12191996" cy="212016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Rectangle 1"/>
          <p:cNvSpPr/>
          <p:nvPr/>
        </p:nvSpPr>
        <p:spPr>
          <a:xfrm>
            <a:off x="2522893" y="2023276"/>
            <a:ext cx="7426182" cy="369332"/>
          </a:xfrm>
          <a:prstGeom prst="rect">
            <a:avLst/>
          </a:prstGeom>
        </p:spPr>
        <p:txBody>
          <a:bodyPr wrap="square">
            <a:spAutoFit/>
          </a:bodyPr>
          <a:lstStyle/>
          <a:p>
            <a:r>
              <a:rPr lang="fr-FR" b="1" dirty="0">
                <a:solidFill>
                  <a:schemeClr val="tx1"/>
                </a:solidFill>
                <a:latin typeface="Arial" panose="020B0604020202020204" pitchFamily="34" charset="0"/>
                <a:ea typeface="Times New Roman" panose="02020603050405020304" pitchFamily="18" charset="0"/>
                <a:cs typeface="Arial" panose="020B0604020202020204" pitchFamily="34" charset="0"/>
              </a:rPr>
              <a:t>UNE DOUBLE TUTELLE LOURDE DE MENACES</a:t>
            </a:r>
            <a:endParaRPr lang="fr-FR"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2522893" y="2804378"/>
            <a:ext cx="8470710" cy="369332"/>
          </a:xfrm>
          <a:prstGeom prst="rect">
            <a:avLst/>
          </a:prstGeom>
        </p:spPr>
        <p:txBody>
          <a:bodyPr wrap="square">
            <a:spAutoFit/>
          </a:bodyPr>
          <a:lstStyle/>
          <a:p>
            <a:r>
              <a:rPr lang="fr-FR" b="1" dirty="0">
                <a:solidFill>
                  <a:schemeClr val="tx1"/>
                </a:solidFill>
                <a:latin typeface="Arial" panose="020B0604020202020204" pitchFamily="34" charset="0"/>
                <a:ea typeface="Times New Roman" panose="02020603050405020304" pitchFamily="18" charset="0"/>
                <a:cs typeface="Arial" panose="020B0604020202020204" pitchFamily="34" charset="0"/>
              </a:rPr>
              <a:t>FERMER LES FORMATIONS PRÉTENDUMENT NON-INSÉRANTES</a:t>
            </a:r>
            <a:endParaRPr lang="fr-FR"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13" name="Flèche droite 12"/>
          <p:cNvSpPr/>
          <p:nvPr/>
        </p:nvSpPr>
        <p:spPr>
          <a:xfrm>
            <a:off x="1584733" y="2056814"/>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6"/>
          <p:cNvSpPr/>
          <p:nvPr/>
        </p:nvSpPr>
        <p:spPr>
          <a:xfrm>
            <a:off x="1584732" y="2857450"/>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rot="21439982">
            <a:off x="2623274" y="5558712"/>
            <a:ext cx="7918495" cy="707886"/>
          </a:xfrm>
          <a:prstGeom prst="rect">
            <a:avLst/>
          </a:prstGeom>
          <a:noFill/>
        </p:spPr>
        <p:txBody>
          <a:bodyPr wrap="square" rtlCol="0">
            <a:spAutoFit/>
          </a:bodyPr>
          <a:lstStyle/>
          <a:p>
            <a:pPr algn="ctr">
              <a:spcAft>
                <a:spcPts val="0"/>
              </a:spcAft>
            </a:pPr>
            <a:r>
              <a:rPr lang="fr-FR" sz="4000" b="1" i="1" dirty="0">
                <a:solidFill>
                  <a:schemeClr val="bg1"/>
                </a:solidFill>
                <a:ea typeface="Times New Roman" panose="02020603050405020304" pitchFamily="18" charset="0"/>
              </a:rPr>
              <a:t>VISION UTILITARISTE</a:t>
            </a:r>
          </a:p>
        </p:txBody>
      </p:sp>
      <p:sp>
        <p:nvSpPr>
          <p:cNvPr id="6" name="Rectangle 5"/>
          <p:cNvSpPr/>
          <p:nvPr/>
        </p:nvSpPr>
        <p:spPr>
          <a:xfrm>
            <a:off x="1189224" y="534288"/>
            <a:ext cx="8990474" cy="1200329"/>
          </a:xfrm>
          <a:prstGeom prst="rect">
            <a:avLst/>
          </a:prstGeom>
        </p:spPr>
        <p:txBody>
          <a:bodyPr wrap="none">
            <a:spAutoFit/>
          </a:bodyPr>
          <a:lstStyle/>
          <a:p>
            <a:pPr algn="ctr"/>
            <a:r>
              <a:rPr lang="fr-FR" sz="3600" b="1" dirty="0">
                <a:solidFill>
                  <a:srgbClr val="C00000"/>
                </a:solidFill>
                <a:latin typeface="Arial" panose="020B0604020202020204" pitchFamily="34" charset="0"/>
                <a:ea typeface="Times New Roman" panose="02020603050405020304" pitchFamily="18" charset="0"/>
                <a:cs typeface="Arial" panose="020B0604020202020204" pitchFamily="34" charset="0"/>
              </a:rPr>
              <a:t>PROJET MACRON </a:t>
            </a:r>
          </a:p>
          <a:p>
            <a:pPr algn="ctr"/>
            <a:r>
              <a:rPr lang="fr-FR" sz="3600" b="1" dirty="0">
                <a:solidFill>
                  <a:srgbClr val="C00000"/>
                </a:solidFill>
                <a:latin typeface="Arial" panose="020B0604020202020204" pitchFamily="34" charset="0"/>
                <a:ea typeface="Times New Roman" panose="02020603050405020304" pitchFamily="18" charset="0"/>
                <a:cs typeface="Arial" panose="020B0604020202020204" pitchFamily="34" charset="0"/>
              </a:rPr>
              <a:t>DE DÉMANTÈLEMENT DE LA VOIE PRO</a:t>
            </a:r>
            <a:endParaRPr lang="fr-FR" sz="3200" b="1" dirty="0">
              <a:solidFill>
                <a:srgbClr val="C0000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xmlns="" id="{08AEF0FB-6778-4BC4-AEDB-3DBA8C4E1845}"/>
              </a:ext>
            </a:extLst>
          </p:cNvPr>
          <p:cNvSpPr/>
          <p:nvPr/>
        </p:nvSpPr>
        <p:spPr>
          <a:xfrm>
            <a:off x="2611093" y="3570785"/>
            <a:ext cx="8470710" cy="369332"/>
          </a:xfrm>
          <a:prstGeom prst="rect">
            <a:avLst/>
          </a:prstGeom>
        </p:spPr>
        <p:txBody>
          <a:bodyPr wrap="square">
            <a:spAutoFit/>
          </a:bodyPr>
          <a:lstStyle/>
          <a:p>
            <a:r>
              <a:rPr lang="fr-FR" b="1" dirty="0">
                <a:solidFill>
                  <a:schemeClr val="tx1"/>
                </a:solidFill>
                <a:latin typeface="Arial" panose="020B0604020202020204" pitchFamily="34" charset="0"/>
                <a:ea typeface="Times New Roman" panose="02020603050405020304" pitchFamily="18" charset="0"/>
                <a:cs typeface="Arial" panose="020B0604020202020204" pitchFamily="34" charset="0"/>
              </a:rPr>
              <a:t>AUGMENTER LES SEMAINES DE PFMP</a:t>
            </a:r>
            <a:endParaRPr lang="fr-FR"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15" name="Flèche droite 16">
            <a:extLst>
              <a:ext uri="{FF2B5EF4-FFF2-40B4-BE49-F238E27FC236}">
                <a16:creationId xmlns:a16="http://schemas.microsoft.com/office/drawing/2014/main" xmlns="" id="{935E54A6-A9C5-4762-85D6-217F36DD1282}"/>
              </a:ext>
            </a:extLst>
          </p:cNvPr>
          <p:cNvSpPr/>
          <p:nvPr/>
        </p:nvSpPr>
        <p:spPr>
          <a:xfrm>
            <a:off x="1584731" y="3654847"/>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2957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3" grpId="0" animBg="1"/>
      <p:bldP spid="17" grpId="0" animBg="1"/>
      <p:bldP spid="4" grpId="0"/>
      <p:bldP spid="14" grpId="0"/>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5975" y="5100599"/>
            <a:ext cx="12191996" cy="1757401"/>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12">
            <a:extLst>
              <a:ext uri="{FF2B5EF4-FFF2-40B4-BE49-F238E27FC236}">
                <a16:creationId xmlns:a16="http://schemas.microsoft.com/office/drawing/2014/main" xmlns="" id="{458C5648-6CB4-4D33-A0C1-5B35B650C1DD}"/>
              </a:ext>
            </a:extLst>
          </p:cNvPr>
          <p:cNvSpPr/>
          <p:nvPr/>
        </p:nvSpPr>
        <p:spPr>
          <a:xfrm>
            <a:off x="544082" y="1047707"/>
            <a:ext cx="10362043" cy="3849965"/>
          </a:xfrm>
          <a:prstGeom prst="rect">
            <a:avLst/>
          </a:prstGeom>
        </p:spPr>
        <p:txBody>
          <a:bodyPr wrap="square">
            <a:spAutoFit/>
          </a:bodyPr>
          <a:lstStyle/>
          <a:p>
            <a:pPr marL="28575" algn="just">
              <a:lnSpc>
                <a:spcPct val="115000"/>
              </a:lnSpc>
              <a:spcAft>
                <a:spcPts val="1000"/>
              </a:spcAft>
            </a:pPr>
            <a:r>
              <a:rPr lang="fr-FR" sz="2400" b="1" dirty="0" err="1">
                <a:latin typeface="Calibri" panose="020F0502020204030204" pitchFamily="34" charset="0"/>
                <a:ea typeface="Calibri" panose="020F0502020204030204" pitchFamily="34" charset="0"/>
                <a:cs typeface="Calibri" panose="020F0502020204030204" pitchFamily="34" charset="0"/>
              </a:rPr>
              <a:t>Tou·tes</a:t>
            </a:r>
            <a:r>
              <a:rPr lang="fr-FR" sz="2400" b="1" dirty="0">
                <a:latin typeface="Calibri" panose="020F0502020204030204" pitchFamily="34" charset="0"/>
                <a:ea typeface="Calibri" panose="020F0502020204030204" pitchFamily="34" charset="0"/>
                <a:cs typeface="Calibri" panose="020F0502020204030204" pitchFamily="34" charset="0"/>
              </a:rPr>
              <a:t> les élèves sont </a:t>
            </a:r>
            <a:r>
              <a:rPr lang="fr-FR" sz="2400" b="1" dirty="0" err="1">
                <a:latin typeface="Calibri" panose="020F0502020204030204" pitchFamily="34" charset="0"/>
                <a:ea typeface="Calibri" panose="020F0502020204030204" pitchFamily="34" charset="0"/>
                <a:cs typeface="Calibri" panose="020F0502020204030204" pitchFamily="34" charset="0"/>
              </a:rPr>
              <a:t>accueilli·es</a:t>
            </a:r>
            <a:r>
              <a:rPr lang="fr-FR" sz="2400" dirty="0">
                <a:latin typeface="Calibri" panose="020F0502020204030204" pitchFamily="34" charset="0"/>
                <a:ea typeface="Calibri" panose="020F0502020204030204" pitchFamily="34" charset="0"/>
                <a:cs typeface="Calibri" panose="020F0502020204030204" pitchFamily="34" charset="0"/>
              </a:rPr>
              <a:t>, sans discriminations </a:t>
            </a:r>
          </a:p>
          <a:p>
            <a:pPr marL="28575" algn="just">
              <a:lnSpc>
                <a:spcPct val="115000"/>
              </a:lnSpc>
              <a:spcAft>
                <a:spcPts val="1000"/>
              </a:spcAft>
            </a:pPr>
            <a:r>
              <a:rPr lang="fr-FR" sz="2400" b="1" dirty="0">
                <a:latin typeface="Calibri" panose="020F0502020204030204" pitchFamily="34" charset="0"/>
                <a:ea typeface="Calibri" panose="020F0502020204030204" pitchFamily="34" charset="0"/>
                <a:cs typeface="Calibri" panose="020F0502020204030204" pitchFamily="34" charset="0"/>
              </a:rPr>
              <a:t>La réussite aux examens est meilleure </a:t>
            </a:r>
            <a:r>
              <a:rPr lang="fr-FR" sz="2400" dirty="0">
                <a:latin typeface="Calibri" panose="020F0502020204030204" pitchFamily="34" charset="0"/>
                <a:ea typeface="Calibri" panose="020F0502020204030204" pitchFamily="34" charset="0"/>
                <a:cs typeface="Calibri" panose="020F0502020204030204" pitchFamily="34" charset="0"/>
              </a:rPr>
              <a:t>(taux d'accès au diplôme de 68% pour le Bac Pro et 73% pour le CAP, nettement supérieur à l'apprentissage respectivement 41 % et 59%),</a:t>
            </a:r>
          </a:p>
          <a:p>
            <a:pPr marL="28575" algn="just">
              <a:lnSpc>
                <a:spcPct val="115000"/>
              </a:lnSpc>
              <a:spcAft>
                <a:spcPts val="1000"/>
              </a:spcAft>
            </a:pPr>
            <a:r>
              <a:rPr lang="fr-FR" sz="2400" b="1" dirty="0">
                <a:latin typeface="Calibri" panose="020F0502020204030204" pitchFamily="34" charset="0"/>
                <a:ea typeface="Calibri" panose="020F0502020204030204" pitchFamily="34" charset="0"/>
                <a:cs typeface="Calibri" panose="020F0502020204030204" pitchFamily="34" charset="0"/>
              </a:rPr>
              <a:t>Les poursuites d’études sont plus nombreuses </a:t>
            </a:r>
            <a:r>
              <a:rPr lang="fr-FR" sz="2400" dirty="0">
                <a:latin typeface="Calibri" panose="020F0502020204030204" pitchFamily="34" charset="0"/>
                <a:ea typeface="Calibri" panose="020F0502020204030204" pitchFamily="34" charset="0"/>
                <a:cs typeface="Calibri" panose="020F0502020204030204" pitchFamily="34" charset="0"/>
              </a:rPr>
              <a:t>(46% contre 9% pour l'apprentissage). Le taux de décrochage est moins élevé (13% contre 30%).</a:t>
            </a:r>
          </a:p>
          <a:p>
            <a:pPr marL="28575" algn="just">
              <a:lnSpc>
                <a:spcPct val="115000"/>
              </a:lnSpc>
              <a:spcAft>
                <a:spcPts val="1000"/>
              </a:spcAft>
            </a:pPr>
            <a:r>
              <a:rPr lang="fr-FR" sz="2400" b="1" dirty="0">
                <a:latin typeface="Calibri" panose="020F0502020204030204" pitchFamily="34" charset="0"/>
                <a:ea typeface="Calibri" panose="020F0502020204030204" pitchFamily="34" charset="0"/>
                <a:cs typeface="Calibri" panose="020F0502020204030204" pitchFamily="34" charset="0"/>
              </a:rPr>
              <a:t>Sur le long terme, les jeunes s’insèrent mieux dans la vie professionnelle et citoyenne. </a:t>
            </a:r>
            <a:r>
              <a:rPr lang="fr-FR" sz="2400" b="1" i="1" dirty="0">
                <a:latin typeface="Calibri" panose="020F0502020204030204" pitchFamily="34" charset="0"/>
                <a:ea typeface="Calibri" panose="020F0502020204030204" pitchFamily="34" charset="0"/>
                <a:cs typeface="Calibri" panose="020F0502020204030204" pitchFamily="34" charset="0"/>
              </a:rPr>
              <a:t> </a:t>
            </a:r>
            <a:endParaRPr lang="fr-FR" sz="2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94DF01BA-2F84-4BC4-A0E2-06479A3ABFD5}"/>
              </a:ext>
            </a:extLst>
          </p:cNvPr>
          <p:cNvSpPr/>
          <p:nvPr/>
        </p:nvSpPr>
        <p:spPr>
          <a:xfrm>
            <a:off x="629807" y="358999"/>
            <a:ext cx="6937220" cy="545727"/>
          </a:xfrm>
          <a:prstGeom prst="rect">
            <a:avLst/>
          </a:prstGeom>
        </p:spPr>
        <p:txBody>
          <a:bodyPr wrap="none">
            <a:spAutoFit/>
          </a:bodyPr>
          <a:lstStyle/>
          <a:p>
            <a:pPr marL="28575" algn="just">
              <a:lnSpc>
                <a:spcPct val="115000"/>
              </a:lnSpc>
              <a:spcAft>
                <a:spcPts val="1000"/>
              </a:spcAft>
            </a:pPr>
            <a:r>
              <a:rPr lang="fr-FR" sz="2800" b="1" dirty="0">
                <a:solidFill>
                  <a:srgbClr val="C00000"/>
                </a:solidFill>
                <a:latin typeface="Arial" panose="020B0604020202020204" pitchFamily="34" charset="0"/>
                <a:cs typeface="Arial" panose="020B0604020202020204" pitchFamily="34" charset="0"/>
              </a:rPr>
              <a:t>DANS LES LYCÉES PROFESSIONNELS</a:t>
            </a:r>
          </a:p>
        </p:txBody>
      </p:sp>
      <p:sp>
        <p:nvSpPr>
          <p:cNvPr id="7" name="Rectangle 6">
            <a:extLst>
              <a:ext uri="{FF2B5EF4-FFF2-40B4-BE49-F238E27FC236}">
                <a16:creationId xmlns:a16="http://schemas.microsoft.com/office/drawing/2014/main" xmlns="" id="{9B1BBEF7-E304-4F2F-AAF7-3D157E535271}"/>
              </a:ext>
            </a:extLst>
          </p:cNvPr>
          <p:cNvSpPr/>
          <p:nvPr/>
        </p:nvSpPr>
        <p:spPr>
          <a:xfrm rot="21445606">
            <a:off x="2264284" y="5613131"/>
            <a:ext cx="9314226" cy="707886"/>
          </a:xfrm>
          <a:prstGeom prst="rect">
            <a:avLst/>
          </a:prstGeom>
        </p:spPr>
        <p:txBody>
          <a:bodyPr wrap="square">
            <a:spAutoFit/>
          </a:bodyPr>
          <a:lstStyle/>
          <a:p>
            <a:pPr algn="ctr"/>
            <a:r>
              <a:rPr lang="fr-FR" sz="2000" b="1" dirty="0">
                <a:solidFill>
                  <a:schemeClr val="bg1"/>
                </a:solidFill>
                <a:latin typeface="Calibri" panose="020F0502020204030204" pitchFamily="34" charset="0"/>
                <a:ea typeface="Calibri" panose="020F0502020204030204" pitchFamily="34" charset="0"/>
                <a:cs typeface="Calibri" panose="020F0502020204030204" pitchFamily="34" charset="0"/>
              </a:rPr>
              <a:t>POUR LA CGT ÉDUC’ACTION,  C’EST LA VOIE SCOLAIRE QU’IL FAUT DÉVELOPPER</a:t>
            </a:r>
          </a:p>
          <a:p>
            <a:pPr algn="ctr"/>
            <a:r>
              <a:rPr lang="fr-FR" sz="2000" b="1" dirty="0">
                <a:solidFill>
                  <a:schemeClr val="bg1"/>
                </a:solidFill>
                <a:latin typeface="Calibri" panose="020F0502020204030204" pitchFamily="34" charset="0"/>
                <a:ea typeface="Calibri" panose="020F0502020204030204" pitchFamily="34" charset="0"/>
                <a:cs typeface="Calibri" panose="020F0502020204030204" pitchFamily="34" charset="0"/>
              </a:rPr>
              <a:t> DANS LE CADRE D’UNE SCOLARITÉ OBLIGATOIRE JUSQU’ À 18 ANS.</a:t>
            </a:r>
            <a:endParaRPr lang="fr-FR" sz="2000" b="1" dirty="0">
              <a:solidFill>
                <a:schemeClr val="bg1"/>
              </a:solidFill>
            </a:endParaRPr>
          </a:p>
        </p:txBody>
      </p:sp>
    </p:spTree>
    <p:extLst>
      <p:ext uri="{BB962C8B-B14F-4D97-AF65-F5344CB8AC3E}">
        <p14:creationId xmlns:p14="http://schemas.microsoft.com/office/powerpoint/2010/main" val="124083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4781816"/>
            <a:ext cx="12191996" cy="212016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Rectangle 1"/>
          <p:cNvSpPr/>
          <p:nvPr/>
        </p:nvSpPr>
        <p:spPr>
          <a:xfrm>
            <a:off x="-638759" y="227228"/>
            <a:ext cx="8867497" cy="523220"/>
          </a:xfrm>
          <a:prstGeom prst="rect">
            <a:avLst/>
          </a:prstGeom>
        </p:spPr>
        <p:txBody>
          <a:bodyPr wrap="square">
            <a:spAutoFit/>
          </a:bodyPr>
          <a:lstStyle/>
          <a:p>
            <a:pPr algn="ctr"/>
            <a:r>
              <a:rPr lang="fr-FR" sz="2800" b="1" dirty="0">
                <a:solidFill>
                  <a:srgbClr val="C00000"/>
                </a:solidFill>
                <a:ea typeface="Times New Roman" panose="02020603050405020304" pitchFamily="18" charset="0"/>
                <a:cs typeface="Arial" panose="020B0604020202020204" pitchFamily="34" charset="0"/>
              </a:rPr>
              <a:t>UNE DOUBLE TUTELLE LOURDE DE MENACES</a:t>
            </a:r>
            <a:endParaRPr lang="fr-FR" sz="2800" dirty="0">
              <a:solidFill>
                <a:srgbClr val="C00000"/>
              </a:solidFill>
              <a:ea typeface="Times New Roman" panose="02020603050405020304" pitchFamily="18" charset="0"/>
              <a:cs typeface="Arial" panose="020B0604020202020204" pitchFamily="34" charset="0"/>
            </a:endParaRPr>
          </a:p>
        </p:txBody>
      </p:sp>
      <p:sp>
        <p:nvSpPr>
          <p:cNvPr id="4" name="ZoneTexte 3"/>
          <p:cNvSpPr txBox="1"/>
          <p:nvPr/>
        </p:nvSpPr>
        <p:spPr>
          <a:xfrm rot="21439982">
            <a:off x="2138287" y="5284425"/>
            <a:ext cx="7918495" cy="1200329"/>
          </a:xfrm>
          <a:prstGeom prst="rect">
            <a:avLst/>
          </a:prstGeom>
          <a:noFill/>
        </p:spPr>
        <p:txBody>
          <a:bodyPr wrap="square" rtlCol="0">
            <a:spAutoFit/>
          </a:bodyPr>
          <a:lstStyle/>
          <a:p>
            <a:pPr algn="ctr"/>
            <a:r>
              <a:rPr lang="fr-FR" sz="3600" b="1" i="1" dirty="0">
                <a:solidFill>
                  <a:schemeClr val="bg1"/>
                </a:solidFill>
                <a:ea typeface="Times New Roman" panose="02020603050405020304" pitchFamily="18" charset="0"/>
              </a:rPr>
              <a:t>MIXAGE DES PUBLICS ET DES PARCOURS DANS LES LP </a:t>
            </a:r>
          </a:p>
        </p:txBody>
      </p:sp>
      <p:sp>
        <p:nvSpPr>
          <p:cNvPr id="5" name="Rectangle 4">
            <a:extLst>
              <a:ext uri="{FF2B5EF4-FFF2-40B4-BE49-F238E27FC236}">
                <a16:creationId xmlns:a16="http://schemas.microsoft.com/office/drawing/2014/main" xmlns="" id="{5490800F-00C2-4D59-9028-DE49EFAE1AE6}"/>
              </a:ext>
            </a:extLst>
          </p:cNvPr>
          <p:cNvSpPr/>
          <p:nvPr/>
        </p:nvSpPr>
        <p:spPr>
          <a:xfrm>
            <a:off x="1437979" y="1505597"/>
            <a:ext cx="9668924" cy="369332"/>
          </a:xfrm>
          <a:prstGeom prst="rect">
            <a:avLst/>
          </a:prstGeom>
        </p:spPr>
        <p:txBody>
          <a:bodyPr wrap="square">
            <a:spAutoFit/>
          </a:bodyPr>
          <a:lstStyle/>
          <a:p>
            <a:r>
              <a:rPr lang="fr-FR" b="1" dirty="0"/>
              <a:t>Grand bond en arrière </a:t>
            </a:r>
            <a:r>
              <a:rPr lang="fr-FR" dirty="0"/>
              <a:t>qui nous renvoie aux conceptions utilitaristes qui prévalaient avant 1945 ! </a:t>
            </a:r>
          </a:p>
        </p:txBody>
      </p:sp>
      <p:sp>
        <p:nvSpPr>
          <p:cNvPr id="7" name="Rectangle 6">
            <a:extLst>
              <a:ext uri="{FF2B5EF4-FFF2-40B4-BE49-F238E27FC236}">
                <a16:creationId xmlns:a16="http://schemas.microsoft.com/office/drawing/2014/main" xmlns="" id="{24D8FE20-511C-4CA3-BD66-F75EEA7F67D7}"/>
              </a:ext>
            </a:extLst>
          </p:cNvPr>
          <p:cNvSpPr/>
          <p:nvPr/>
        </p:nvSpPr>
        <p:spPr>
          <a:xfrm>
            <a:off x="1437979" y="2154265"/>
            <a:ext cx="9663764" cy="923330"/>
          </a:xfrm>
          <a:prstGeom prst="rect">
            <a:avLst/>
          </a:prstGeom>
        </p:spPr>
        <p:txBody>
          <a:bodyPr wrap="square">
            <a:spAutoFit/>
          </a:bodyPr>
          <a:lstStyle/>
          <a:p>
            <a:r>
              <a:rPr lang="fr-FR" dirty="0"/>
              <a:t>Dans la loi « Liberté de Choisir son Avenir Professionnel »,  la ministre, Carole Grandjean, a amalgamé formation initiale et formation continue, ainsi son premier objectif sera de flouter les frontières entre élèves et </a:t>
            </a:r>
            <a:r>
              <a:rPr lang="fr-FR" dirty="0" err="1"/>
              <a:t>apprenti·es</a:t>
            </a:r>
            <a:r>
              <a:rPr lang="fr-FR" dirty="0"/>
              <a:t>. </a:t>
            </a:r>
          </a:p>
        </p:txBody>
      </p:sp>
      <p:sp>
        <p:nvSpPr>
          <p:cNvPr id="13" name="Rectangle 12">
            <a:extLst>
              <a:ext uri="{FF2B5EF4-FFF2-40B4-BE49-F238E27FC236}">
                <a16:creationId xmlns:a16="http://schemas.microsoft.com/office/drawing/2014/main" xmlns="" id="{72C855FA-5398-4421-A3C3-C47764929A9B}"/>
              </a:ext>
            </a:extLst>
          </p:cNvPr>
          <p:cNvSpPr/>
          <p:nvPr/>
        </p:nvSpPr>
        <p:spPr>
          <a:xfrm>
            <a:off x="1437979" y="872775"/>
            <a:ext cx="9668925" cy="369332"/>
          </a:xfrm>
          <a:prstGeom prst="rect">
            <a:avLst/>
          </a:prstGeom>
        </p:spPr>
        <p:txBody>
          <a:bodyPr wrap="square">
            <a:spAutoFit/>
          </a:bodyPr>
          <a:lstStyle/>
          <a:p>
            <a:r>
              <a:rPr lang="fr-FR" dirty="0"/>
              <a:t>Volonté de donner au patronat la main sur la formation professionnelle sous statut scolaire </a:t>
            </a:r>
          </a:p>
        </p:txBody>
      </p:sp>
      <p:sp>
        <p:nvSpPr>
          <p:cNvPr id="16" name="Flèche droite 12">
            <a:extLst>
              <a:ext uri="{FF2B5EF4-FFF2-40B4-BE49-F238E27FC236}">
                <a16:creationId xmlns:a16="http://schemas.microsoft.com/office/drawing/2014/main" xmlns="" id="{BA4CCD6C-23D4-3293-C0CC-85FF4C2EAC95}"/>
              </a:ext>
            </a:extLst>
          </p:cNvPr>
          <p:cNvSpPr/>
          <p:nvPr/>
        </p:nvSpPr>
        <p:spPr>
          <a:xfrm>
            <a:off x="520418" y="931241"/>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2">
            <a:extLst>
              <a:ext uri="{FF2B5EF4-FFF2-40B4-BE49-F238E27FC236}">
                <a16:creationId xmlns:a16="http://schemas.microsoft.com/office/drawing/2014/main" xmlns="" id="{76475989-9B15-140C-1F0B-C9E7798ECD99}"/>
              </a:ext>
            </a:extLst>
          </p:cNvPr>
          <p:cNvSpPr/>
          <p:nvPr/>
        </p:nvSpPr>
        <p:spPr>
          <a:xfrm>
            <a:off x="519021" y="1573182"/>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2">
            <a:extLst>
              <a:ext uri="{FF2B5EF4-FFF2-40B4-BE49-F238E27FC236}">
                <a16:creationId xmlns:a16="http://schemas.microsoft.com/office/drawing/2014/main" xmlns="" id="{00D59D6F-28C5-B5EE-27C5-F482CC35E863}"/>
              </a:ext>
            </a:extLst>
          </p:cNvPr>
          <p:cNvSpPr/>
          <p:nvPr/>
        </p:nvSpPr>
        <p:spPr>
          <a:xfrm>
            <a:off x="544082" y="2213080"/>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4897603" y="3301374"/>
            <a:ext cx="6626740" cy="1502847"/>
          </a:xfrm>
          <a:prstGeom prst="rect">
            <a:avLst/>
          </a:prstGeom>
        </p:spPr>
        <p:txBody>
          <a:bodyPr wrap="square">
            <a:spAutoFit/>
          </a:bodyPr>
          <a:lstStyle/>
          <a:p>
            <a:pPr algn="ctr">
              <a:lnSpc>
                <a:spcPct val="125000"/>
              </a:lnSpc>
            </a:pPr>
            <a:r>
              <a:rPr lang="fr-FR" sz="2000" b="1" kern="1400" dirty="0" smtClean="0">
                <a:solidFill>
                  <a:srgbClr val="000000"/>
                </a:solidFill>
                <a:latin typeface="Arial" panose="020B0604020202020204" pitchFamily="34" charset="0"/>
              </a:rPr>
              <a:t>LES LP NE SONT PLUS GÉRÉ</a:t>
            </a:r>
            <a:r>
              <a:rPr lang="fr-FR" sz="2000" b="1" kern="1400" dirty="0" smtClean="0">
                <a:latin typeface="Arial" panose="020B0604020202020204" pitchFamily="34" charset="0"/>
              </a:rPr>
              <a:t>S</a:t>
            </a:r>
            <a:r>
              <a:rPr lang="fr-FR" sz="2000" b="1" kern="1400" dirty="0" smtClean="0">
                <a:solidFill>
                  <a:srgbClr val="000000"/>
                </a:solidFill>
                <a:latin typeface="Arial" panose="020B0604020202020204" pitchFamily="34" charset="0"/>
              </a:rPr>
              <a:t> PAR LE MINISTÈRE DE L’ÉDUCATION NATIONALE MAIS UNIQUEMENT PAR LA MINISTRE DÉLÉGUÉE !</a:t>
            </a:r>
            <a:endParaRPr lang="fr-FR" sz="1400" kern="1400" dirty="0" smtClean="0">
              <a:solidFill>
                <a:srgbClr val="000000"/>
              </a:solidFill>
              <a:latin typeface="Calibri" panose="020F0502020204030204" pitchFamily="34" charset="0"/>
            </a:endParaRPr>
          </a:p>
          <a:p>
            <a:pPr algn="ctr">
              <a:lnSpc>
                <a:spcPct val="119000"/>
              </a:lnSpc>
              <a:spcAft>
                <a:spcPts val="600"/>
              </a:spcAft>
            </a:pPr>
            <a:r>
              <a:rPr lang="fr-FR" sz="1400" kern="1400" dirty="0" smtClean="0">
                <a:solidFill>
                  <a:srgbClr val="000000"/>
                </a:solidFill>
                <a:latin typeface="Calibri" panose="020F0502020204030204" pitchFamily="34" charset="0"/>
              </a:rPr>
              <a:t> </a:t>
            </a:r>
            <a:endParaRPr lang="fr-FR" sz="1400" kern="1400" dirty="0">
              <a:ln>
                <a:noFill/>
              </a:ln>
              <a:solidFill>
                <a:srgbClr val="000000"/>
              </a:solidFill>
              <a:effectLst/>
              <a:latin typeface="Calibri" panose="020F0502020204030204" pitchFamily="34" charset="0"/>
            </a:endParaRPr>
          </a:p>
        </p:txBody>
      </p:sp>
      <p:sp>
        <p:nvSpPr>
          <p:cNvPr id="8" name="Rectangle 7"/>
          <p:cNvSpPr/>
          <p:nvPr/>
        </p:nvSpPr>
        <p:spPr>
          <a:xfrm>
            <a:off x="185709" y="3422057"/>
            <a:ext cx="4526189" cy="1081258"/>
          </a:xfrm>
          <a:prstGeom prst="rect">
            <a:avLst/>
          </a:prstGeom>
        </p:spPr>
        <p:txBody>
          <a:bodyPr wrap="square">
            <a:spAutoFit/>
          </a:bodyPr>
          <a:lstStyle/>
          <a:p>
            <a:pPr algn="ctr">
              <a:lnSpc>
                <a:spcPct val="119000"/>
              </a:lnSpc>
              <a:spcAft>
                <a:spcPts val="600"/>
              </a:spcAft>
            </a:pPr>
            <a:r>
              <a:rPr lang="fr-FR" kern="1400" dirty="0">
                <a:solidFill>
                  <a:srgbClr val="000000"/>
                </a:solidFill>
                <a:latin typeface="Arial" panose="020B0604020202020204" pitchFamily="34" charset="0"/>
              </a:rPr>
              <a:t>Pour Macron </a:t>
            </a:r>
            <a:r>
              <a:rPr lang="fr-FR" i="1" kern="1400" dirty="0">
                <a:solidFill>
                  <a:srgbClr val="000000"/>
                </a:solidFill>
                <a:latin typeface="Arial" panose="020B0604020202020204" pitchFamily="34" charset="0"/>
              </a:rPr>
              <a:t>« il faut réformer le lycée professionnel sur le modèle de ce qu'on a fait pour l'apprentissage »</a:t>
            </a:r>
            <a:r>
              <a:rPr lang="fr-FR" kern="1400" dirty="0">
                <a:solidFill>
                  <a:srgbClr val="000000"/>
                </a:solidFill>
                <a:latin typeface="Arial" panose="020B0604020202020204" pitchFamily="34" charset="0"/>
              </a:rPr>
              <a:t>. </a:t>
            </a:r>
            <a:endParaRPr lang="fr-FR" sz="1200" kern="1400" dirty="0">
              <a:ln>
                <a:noFill/>
              </a:ln>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73045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5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13" grpId="0"/>
      <p:bldP spid="16" grpId="0" animBg="1"/>
      <p:bldP spid="17" grpId="0" animBg="1"/>
      <p:bldP spid="19" grpId="0" animBg="1"/>
      <p:bldP spid="3"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4737834"/>
            <a:ext cx="12191996" cy="212016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ZoneTexte 3"/>
          <p:cNvSpPr txBox="1"/>
          <p:nvPr/>
        </p:nvSpPr>
        <p:spPr>
          <a:xfrm rot="21439982">
            <a:off x="2237859" y="5474565"/>
            <a:ext cx="9659358" cy="830997"/>
          </a:xfrm>
          <a:prstGeom prst="rect">
            <a:avLst/>
          </a:prstGeom>
          <a:noFill/>
        </p:spPr>
        <p:txBody>
          <a:bodyPr wrap="square" rtlCol="0">
            <a:spAutoFit/>
          </a:bodyPr>
          <a:lstStyle/>
          <a:p>
            <a:pPr algn="ctr">
              <a:spcAft>
                <a:spcPts val="0"/>
              </a:spcAft>
            </a:pPr>
            <a:r>
              <a:rPr lang="fr-FR" sz="2400" b="1" dirty="0">
                <a:solidFill>
                  <a:schemeClr val="bg1"/>
                </a:solidFill>
              </a:rPr>
              <a:t>LA CGT PROPOSE UNE CARTE DES FORMATIONS AVEC UNE VISION</a:t>
            </a:r>
          </a:p>
          <a:p>
            <a:pPr algn="ctr">
              <a:spcAft>
                <a:spcPts val="0"/>
              </a:spcAft>
            </a:pPr>
            <a:r>
              <a:rPr lang="fr-FR" sz="2400" b="1" dirty="0">
                <a:solidFill>
                  <a:schemeClr val="bg1"/>
                </a:solidFill>
              </a:rPr>
              <a:t> SUR LE LONG TERME </a:t>
            </a:r>
          </a:p>
        </p:txBody>
      </p:sp>
      <p:sp>
        <p:nvSpPr>
          <p:cNvPr id="5" name="Rectangle 4">
            <a:extLst>
              <a:ext uri="{FF2B5EF4-FFF2-40B4-BE49-F238E27FC236}">
                <a16:creationId xmlns:a16="http://schemas.microsoft.com/office/drawing/2014/main" xmlns="" id="{47E3F80B-8DC4-4F99-951C-867A4B671D90}"/>
              </a:ext>
            </a:extLst>
          </p:cNvPr>
          <p:cNvSpPr/>
          <p:nvPr/>
        </p:nvSpPr>
        <p:spPr>
          <a:xfrm>
            <a:off x="762051" y="264457"/>
            <a:ext cx="9445919" cy="523220"/>
          </a:xfrm>
          <a:prstGeom prst="rect">
            <a:avLst/>
          </a:prstGeom>
        </p:spPr>
        <p:txBody>
          <a:bodyPr wrap="none">
            <a:spAutoFit/>
          </a:bodyPr>
          <a:lstStyle/>
          <a:p>
            <a:r>
              <a:rPr lang="fr-FR" sz="2800" b="1" dirty="0">
                <a:solidFill>
                  <a:srgbClr val="C00000"/>
                </a:solidFill>
                <a:cs typeface="Arial" panose="020B0604020202020204" pitchFamily="34" charset="0"/>
              </a:rPr>
              <a:t>FERMER LES FORMATIONS PRÉTENDUMENT NON INSÉRANTES</a:t>
            </a:r>
          </a:p>
        </p:txBody>
      </p:sp>
      <p:sp>
        <p:nvSpPr>
          <p:cNvPr id="7" name="Rectangle 6">
            <a:extLst>
              <a:ext uri="{FF2B5EF4-FFF2-40B4-BE49-F238E27FC236}">
                <a16:creationId xmlns:a16="http://schemas.microsoft.com/office/drawing/2014/main" xmlns="" id="{B8E26A58-C31E-4E82-8EF2-2787825DC2DE}"/>
              </a:ext>
            </a:extLst>
          </p:cNvPr>
          <p:cNvSpPr/>
          <p:nvPr/>
        </p:nvSpPr>
        <p:spPr>
          <a:xfrm>
            <a:off x="762051" y="994013"/>
            <a:ext cx="10115056" cy="400110"/>
          </a:xfrm>
          <a:prstGeom prst="rect">
            <a:avLst/>
          </a:prstGeom>
        </p:spPr>
        <p:txBody>
          <a:bodyPr wrap="square">
            <a:spAutoFit/>
          </a:bodyPr>
          <a:lstStyle/>
          <a:p>
            <a:r>
              <a:rPr lang="fr-FR" sz="2000" dirty="0"/>
              <a:t>Adéquation entre formation et besoins immédiats des entreprises locales : vision à court terme.</a:t>
            </a:r>
          </a:p>
        </p:txBody>
      </p:sp>
      <p:sp>
        <p:nvSpPr>
          <p:cNvPr id="8" name="Rectangle 7">
            <a:extLst>
              <a:ext uri="{FF2B5EF4-FFF2-40B4-BE49-F238E27FC236}">
                <a16:creationId xmlns:a16="http://schemas.microsoft.com/office/drawing/2014/main" xmlns="" id="{BE4B1A9A-32B9-4227-87BB-386C90A9181A}"/>
              </a:ext>
            </a:extLst>
          </p:cNvPr>
          <p:cNvSpPr/>
          <p:nvPr/>
        </p:nvSpPr>
        <p:spPr>
          <a:xfrm>
            <a:off x="2377147" y="1837535"/>
            <a:ext cx="7437705" cy="3170099"/>
          </a:xfrm>
          <a:prstGeom prst="rect">
            <a:avLst/>
          </a:prstGeom>
        </p:spPr>
        <p:txBody>
          <a:bodyPr wrap="square">
            <a:spAutoFit/>
          </a:bodyPr>
          <a:lstStyle/>
          <a:p>
            <a:endParaRPr lang="fr-FR" sz="2000" dirty="0"/>
          </a:p>
          <a:p>
            <a:r>
              <a:rPr lang="fr-FR" sz="2000" dirty="0"/>
              <a:t>Carte des formations réduite aux débouchés locaux</a:t>
            </a:r>
          </a:p>
          <a:p>
            <a:endParaRPr lang="fr-FR" sz="2000" dirty="0"/>
          </a:p>
          <a:p>
            <a:r>
              <a:rPr lang="fr-FR" sz="2000" dirty="0"/>
              <a:t>Restriction des possibilités d’orientation des élèves</a:t>
            </a:r>
          </a:p>
          <a:p>
            <a:endParaRPr lang="fr-FR" sz="2000" dirty="0"/>
          </a:p>
          <a:p>
            <a:r>
              <a:rPr lang="fr-FR" sz="2000" dirty="0"/>
              <a:t>Fermetures de formations </a:t>
            </a:r>
          </a:p>
          <a:p>
            <a:endParaRPr lang="fr-FR" sz="2000" dirty="0"/>
          </a:p>
          <a:p>
            <a:r>
              <a:rPr lang="fr-FR" sz="2000" dirty="0"/>
              <a:t>« Reconversion » ( = plan social) des collègues d’Enseignement Pro</a:t>
            </a:r>
          </a:p>
          <a:p>
            <a:endParaRPr lang="fr-FR" sz="2000" dirty="0"/>
          </a:p>
          <a:p>
            <a:endParaRPr lang="fr-FR" sz="2000" dirty="0"/>
          </a:p>
        </p:txBody>
      </p:sp>
      <p:sp>
        <p:nvSpPr>
          <p:cNvPr id="2" name="Flèche droite 12">
            <a:extLst>
              <a:ext uri="{FF2B5EF4-FFF2-40B4-BE49-F238E27FC236}">
                <a16:creationId xmlns:a16="http://schemas.microsoft.com/office/drawing/2014/main" xmlns="" id="{6B2A7C5D-F468-C9E9-D2DC-F52D0BEC9D0A}"/>
              </a:ext>
            </a:extLst>
          </p:cNvPr>
          <p:cNvSpPr/>
          <p:nvPr/>
        </p:nvSpPr>
        <p:spPr>
          <a:xfrm>
            <a:off x="1586160" y="2256333"/>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Flèche droite 12">
            <a:extLst>
              <a:ext uri="{FF2B5EF4-FFF2-40B4-BE49-F238E27FC236}">
                <a16:creationId xmlns:a16="http://schemas.microsoft.com/office/drawing/2014/main" xmlns="" id="{2BF82FDD-21FB-0604-7D54-ADE5B9ABB8C6}"/>
              </a:ext>
            </a:extLst>
          </p:cNvPr>
          <p:cNvSpPr/>
          <p:nvPr/>
        </p:nvSpPr>
        <p:spPr>
          <a:xfrm>
            <a:off x="1586160" y="2831816"/>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xmlns="" id="{78CF6A3C-9394-EB57-671C-2F0F197974A6}"/>
              </a:ext>
            </a:extLst>
          </p:cNvPr>
          <p:cNvSpPr txBox="1"/>
          <p:nvPr/>
        </p:nvSpPr>
        <p:spPr>
          <a:xfrm>
            <a:off x="762051" y="1595670"/>
            <a:ext cx="6096000" cy="369332"/>
          </a:xfrm>
          <a:prstGeom prst="rect">
            <a:avLst/>
          </a:prstGeom>
          <a:noFill/>
        </p:spPr>
        <p:txBody>
          <a:bodyPr wrap="square">
            <a:spAutoFit/>
          </a:bodyPr>
          <a:lstStyle/>
          <a:p>
            <a:r>
              <a:rPr lang="fr-FR" sz="1800" b="1" dirty="0">
                <a:solidFill>
                  <a:srgbClr val="C00000"/>
                </a:solidFill>
              </a:rPr>
              <a:t>CONSÉQUENCES :  </a:t>
            </a:r>
          </a:p>
        </p:txBody>
      </p:sp>
      <p:sp>
        <p:nvSpPr>
          <p:cNvPr id="13" name="Flèche droite 12">
            <a:extLst>
              <a:ext uri="{FF2B5EF4-FFF2-40B4-BE49-F238E27FC236}">
                <a16:creationId xmlns:a16="http://schemas.microsoft.com/office/drawing/2014/main" xmlns="" id="{A4CFE322-9F40-13D4-4E52-CFF1B0CECC09}"/>
              </a:ext>
            </a:extLst>
          </p:cNvPr>
          <p:cNvSpPr/>
          <p:nvPr/>
        </p:nvSpPr>
        <p:spPr>
          <a:xfrm>
            <a:off x="1586157" y="3438543"/>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2">
            <a:extLst>
              <a:ext uri="{FF2B5EF4-FFF2-40B4-BE49-F238E27FC236}">
                <a16:creationId xmlns:a16="http://schemas.microsoft.com/office/drawing/2014/main" xmlns="" id="{BA0A5C24-E03D-0AB0-3DAB-E74D88D79B2F}"/>
              </a:ext>
            </a:extLst>
          </p:cNvPr>
          <p:cNvSpPr/>
          <p:nvPr/>
        </p:nvSpPr>
        <p:spPr>
          <a:xfrm>
            <a:off x="1586158" y="4045270"/>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4705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5" end="5"/>
                                            </p:txEl>
                                          </p:spTgt>
                                        </p:tgtEl>
                                        <p:attrNameLst>
                                          <p:attrName>style.visibility</p:attrName>
                                        </p:attrNameLst>
                                      </p:cBhvr>
                                      <p:to>
                                        <p:strVal val="visible"/>
                                      </p:to>
                                    </p:set>
                                    <p:animEffect transition="in" filter="fade">
                                      <p:cBhvr>
                                        <p:cTn id="47" dur="500"/>
                                        <p:tgtEl>
                                          <p:spTgt spid="8">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7" end="7"/>
                                            </p:txEl>
                                          </p:spTgt>
                                        </p:tgtEl>
                                        <p:attrNameLst>
                                          <p:attrName>style.visibility</p:attrName>
                                        </p:attrNameLst>
                                      </p:cBhvr>
                                      <p:to>
                                        <p:strVal val="visible"/>
                                      </p:to>
                                    </p:set>
                                    <p:animEffect transition="in" filter="fade">
                                      <p:cBhvr>
                                        <p:cTn id="57" dur="500"/>
                                        <p:tgtEl>
                                          <p:spTgt spid="8">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2" grpId="0" animBg="1"/>
      <p:bldP spid="3" grpId="0" animBg="1"/>
      <p:bldP spid="9" grpId="0"/>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0419" y="5752214"/>
            <a:ext cx="12151581" cy="1196703"/>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dirty="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42329"/>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tangle 5">
            <a:extLst>
              <a:ext uri="{FF2B5EF4-FFF2-40B4-BE49-F238E27FC236}">
                <a16:creationId xmlns:a16="http://schemas.microsoft.com/office/drawing/2014/main" xmlns="" id="{47627E47-61A0-4B7C-B4EF-F3BAC603ABCF}"/>
              </a:ext>
            </a:extLst>
          </p:cNvPr>
          <p:cNvSpPr/>
          <p:nvPr/>
        </p:nvSpPr>
        <p:spPr>
          <a:xfrm>
            <a:off x="690092" y="2127113"/>
            <a:ext cx="9829800" cy="425501"/>
          </a:xfrm>
          <a:prstGeom prst="rect">
            <a:avLst/>
          </a:prstGeom>
        </p:spPr>
        <p:txBody>
          <a:bodyPr wrap="square">
            <a:spAutoFit/>
          </a:bodyPr>
          <a:lstStyle/>
          <a:p>
            <a:pPr lvl="0" algn="just">
              <a:lnSpc>
                <a:spcPct val="115000"/>
              </a:lnSpc>
              <a:spcAft>
                <a:spcPts val="1000"/>
              </a:spcAft>
            </a:pPr>
            <a:r>
              <a:rPr lang="fr-FR" sz="2000" dirty="0">
                <a:latin typeface="Calibri" panose="020F0502020204030204" pitchFamily="34" charset="0"/>
                <a:ea typeface="Calibri" panose="020F0502020204030204" pitchFamily="34" charset="0"/>
                <a:cs typeface="Calibri" panose="020F0502020204030204" pitchFamily="34" charset="0"/>
              </a:rPr>
              <a:t>Une contre-vérité, une méconnaissance du terrain, de nos établissements :</a:t>
            </a:r>
          </a:p>
        </p:txBody>
      </p:sp>
      <p:sp>
        <p:nvSpPr>
          <p:cNvPr id="9" name="Rectangle 8">
            <a:extLst>
              <a:ext uri="{FF2B5EF4-FFF2-40B4-BE49-F238E27FC236}">
                <a16:creationId xmlns:a16="http://schemas.microsoft.com/office/drawing/2014/main" xmlns="" id="{4FE008AB-A72A-4004-9ADC-518BA7149C7B}"/>
              </a:ext>
            </a:extLst>
          </p:cNvPr>
          <p:cNvSpPr/>
          <p:nvPr/>
        </p:nvSpPr>
        <p:spPr>
          <a:xfrm>
            <a:off x="544082" y="433782"/>
            <a:ext cx="6635919" cy="523220"/>
          </a:xfrm>
          <a:prstGeom prst="rect">
            <a:avLst/>
          </a:prstGeom>
        </p:spPr>
        <p:txBody>
          <a:bodyPr wrap="none">
            <a:spAutoFit/>
          </a:bodyPr>
          <a:lstStyle/>
          <a:p>
            <a:r>
              <a:rPr lang="fr-FR" sz="2800" b="1" i="1" dirty="0">
                <a:solidFill>
                  <a:srgbClr val="C00000"/>
                </a:solidFill>
                <a:cs typeface="Arial" panose="020B0604020202020204" pitchFamily="34" charset="0"/>
              </a:rPr>
              <a:t>« Le lycée pro est éloigné de l’entreprise » ?</a:t>
            </a:r>
          </a:p>
        </p:txBody>
      </p:sp>
      <p:sp>
        <p:nvSpPr>
          <p:cNvPr id="13" name="Rectangle 12">
            <a:extLst>
              <a:ext uri="{FF2B5EF4-FFF2-40B4-BE49-F238E27FC236}">
                <a16:creationId xmlns:a16="http://schemas.microsoft.com/office/drawing/2014/main" xmlns="" id="{EF5649A4-AD98-4BF0-9014-9104968379ED}"/>
              </a:ext>
            </a:extLst>
          </p:cNvPr>
          <p:cNvSpPr/>
          <p:nvPr/>
        </p:nvSpPr>
        <p:spPr>
          <a:xfrm>
            <a:off x="690092" y="2837893"/>
            <a:ext cx="10902032" cy="2303451"/>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Calibri" panose="020F0502020204030204" pitchFamily="34" charset="0"/>
              </a:rPr>
              <a:t>40%  de leur temps d’enseignement pro dans les entreprises (22 semaines de PFMP, la CGT Éduc est favorable à une diminution à 16 semaines) ;</a:t>
            </a:r>
          </a:p>
          <a:p>
            <a:pPr lvl="0" algn="just">
              <a:lnSpc>
                <a:spcPct val="115000"/>
              </a:lnSpc>
              <a:spcAft>
                <a:spcPts val="0"/>
              </a:spcAft>
            </a:pPr>
            <a:endParaRPr lang="fr-FR"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Calibri" panose="020F0502020204030204" pitchFamily="34" charset="0"/>
              </a:rPr>
              <a:t>Beaucoup de nos élèves travaillent le week-end et les vacances dans des entreprises ; </a:t>
            </a:r>
          </a:p>
          <a:p>
            <a:pPr lvl="0" algn="just">
              <a:lnSpc>
                <a:spcPct val="115000"/>
              </a:lnSpc>
              <a:spcAft>
                <a:spcPts val="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Calibri" panose="020F0502020204030204" pitchFamily="34" charset="0"/>
              </a:rPr>
              <a:t>La majorité des collègues d’enseignement pro ont travaillé, avant d’enseigner, dans des entreprises et qui plus est les non-titulaires (15% des enseignants du pro), </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ZoneTexte 13">
            <a:extLst>
              <a:ext uri="{FF2B5EF4-FFF2-40B4-BE49-F238E27FC236}">
                <a16:creationId xmlns:a16="http://schemas.microsoft.com/office/drawing/2014/main" xmlns="" id="{ADD2A8B5-9B2D-40E6-9FFF-0FD604134825}"/>
              </a:ext>
            </a:extLst>
          </p:cNvPr>
          <p:cNvSpPr txBox="1"/>
          <p:nvPr/>
        </p:nvSpPr>
        <p:spPr>
          <a:xfrm rot="21439982">
            <a:off x="2273513" y="6145611"/>
            <a:ext cx="9546816" cy="523220"/>
          </a:xfrm>
          <a:prstGeom prst="rect">
            <a:avLst/>
          </a:prstGeom>
          <a:noFill/>
        </p:spPr>
        <p:txBody>
          <a:bodyPr wrap="square" rtlCol="0">
            <a:spAutoFit/>
          </a:bodyPr>
          <a:lstStyle/>
          <a:p>
            <a:pPr algn="ctr">
              <a:spcAft>
                <a:spcPts val="0"/>
              </a:spcAft>
            </a:pPr>
            <a:r>
              <a:rPr lang="fr-FR" sz="2800" b="1" i="1" dirty="0">
                <a:solidFill>
                  <a:schemeClr val="bg1"/>
                </a:solidFill>
                <a:ea typeface="Times New Roman" panose="02020603050405020304" pitchFamily="18" charset="0"/>
              </a:rPr>
              <a:t>ENCORE UNE REFORME HORS-SOL !</a:t>
            </a:r>
          </a:p>
        </p:txBody>
      </p:sp>
      <p:sp>
        <p:nvSpPr>
          <p:cNvPr id="3" name="ZoneTexte 2">
            <a:extLst>
              <a:ext uri="{FF2B5EF4-FFF2-40B4-BE49-F238E27FC236}">
                <a16:creationId xmlns:a16="http://schemas.microsoft.com/office/drawing/2014/main" xmlns="" id="{89B2C718-0EA6-6D30-F1DF-21BF42D70CBD}"/>
              </a:ext>
            </a:extLst>
          </p:cNvPr>
          <p:cNvSpPr txBox="1"/>
          <p:nvPr/>
        </p:nvSpPr>
        <p:spPr>
          <a:xfrm>
            <a:off x="896355" y="1018557"/>
            <a:ext cx="7895219" cy="338554"/>
          </a:xfrm>
          <a:prstGeom prst="rect">
            <a:avLst/>
          </a:prstGeom>
          <a:noFill/>
        </p:spPr>
        <p:txBody>
          <a:bodyPr wrap="square">
            <a:spAutoFit/>
          </a:bodyPr>
          <a:lstStyle/>
          <a:p>
            <a:r>
              <a:rPr lang="fr-FR" sz="1600" dirty="0"/>
              <a:t>Macron depuis l’« Appartement témoin » (lycée Tabarly / Entreprise Bénéteau) </a:t>
            </a:r>
          </a:p>
        </p:txBody>
      </p:sp>
    </p:spTree>
    <p:extLst>
      <p:ext uri="{BB962C8B-B14F-4D97-AF65-F5344CB8AC3E}">
        <p14:creationId xmlns:p14="http://schemas.microsoft.com/office/powerpoint/2010/main" val="123905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fade">
                                      <p:cBhvr>
                                        <p:cTn id="27" dur="5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5284380"/>
            <a:ext cx="12191996" cy="1615145"/>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38174"/>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Rectangle 1">
            <a:extLst>
              <a:ext uri="{FF2B5EF4-FFF2-40B4-BE49-F238E27FC236}">
                <a16:creationId xmlns:a16="http://schemas.microsoft.com/office/drawing/2014/main" xmlns="" id="{6892567E-7BF4-4EE1-8701-5277C9BEE3B8}"/>
              </a:ext>
            </a:extLst>
          </p:cNvPr>
          <p:cNvSpPr/>
          <p:nvPr/>
        </p:nvSpPr>
        <p:spPr>
          <a:xfrm>
            <a:off x="306746" y="1346531"/>
            <a:ext cx="10686857" cy="3139321"/>
          </a:xfrm>
          <a:prstGeom prst="rect">
            <a:avLst/>
          </a:prstGeom>
        </p:spPr>
        <p:txBody>
          <a:bodyPr wrap="square">
            <a:spAutoFit/>
          </a:bodyPr>
          <a:lstStyle/>
          <a:p>
            <a:r>
              <a:rPr lang="fr-FR" dirty="0"/>
              <a:t>En 2009 : </a:t>
            </a:r>
          </a:p>
          <a:p>
            <a:r>
              <a:rPr lang="fr-FR" dirty="0"/>
              <a:t>Passage du Bac pro 4 ans à 3 ans -&gt; perte d'une année d'enseignement. </a:t>
            </a:r>
          </a:p>
          <a:p>
            <a:endParaRPr lang="fr-FR" dirty="0"/>
          </a:p>
          <a:p>
            <a:r>
              <a:rPr lang="fr-FR" dirty="0"/>
              <a:t>En 2018 : </a:t>
            </a:r>
          </a:p>
          <a:p>
            <a:r>
              <a:rPr lang="fr-FR" dirty="0"/>
              <a:t>TVP. Grosse perte d'heures (3 à 4 h/semaine) notamment en enseignement général. </a:t>
            </a:r>
          </a:p>
          <a:p>
            <a:r>
              <a:rPr lang="fr-FR" dirty="0"/>
              <a:t>Instauration des familles de métiers en seconde: DÉSPÉCIALISATION ET DÉQUALIFICATION </a:t>
            </a:r>
          </a:p>
          <a:p>
            <a:endParaRPr lang="fr-FR" dirty="0"/>
          </a:p>
          <a:p>
            <a:r>
              <a:rPr lang="fr-FR" dirty="0"/>
              <a:t>Hypothèse pour la rentrée 2023 :</a:t>
            </a:r>
          </a:p>
          <a:p>
            <a:r>
              <a:rPr lang="fr-FR" dirty="0"/>
              <a:t>Un passage de 22 à 33 semaines de PFMP en Bac pro et de 12/14 à 18/21 en CAP </a:t>
            </a:r>
          </a:p>
          <a:p>
            <a:pPr marL="285750" indent="-285750">
              <a:buFont typeface="Symbol" panose="05050102010706020507" pitchFamily="18" charset="2"/>
              <a:buChar char="Þ"/>
            </a:pPr>
            <a:r>
              <a:rPr lang="fr-FR" b="1" dirty="0"/>
              <a:t>diminution d'autant du nombre de semaines en LP. </a:t>
            </a:r>
          </a:p>
          <a:p>
            <a:pPr marL="285750" indent="-285750">
              <a:buFont typeface="Symbol" panose="05050102010706020507" pitchFamily="18" charset="2"/>
              <a:buChar char="Þ"/>
            </a:pPr>
            <a:endParaRPr lang="fr-FR" dirty="0"/>
          </a:p>
        </p:txBody>
      </p:sp>
      <p:sp>
        <p:nvSpPr>
          <p:cNvPr id="3" name="Rectangle 2">
            <a:extLst>
              <a:ext uri="{FF2B5EF4-FFF2-40B4-BE49-F238E27FC236}">
                <a16:creationId xmlns:a16="http://schemas.microsoft.com/office/drawing/2014/main" xmlns="" id="{3AAF96CC-0321-49C5-A199-E6F4C0F31D2D}"/>
              </a:ext>
            </a:extLst>
          </p:cNvPr>
          <p:cNvSpPr/>
          <p:nvPr/>
        </p:nvSpPr>
        <p:spPr>
          <a:xfrm rot="21435179">
            <a:off x="2223393" y="6049619"/>
            <a:ext cx="8833380" cy="400110"/>
          </a:xfrm>
          <a:prstGeom prst="rect">
            <a:avLst/>
          </a:prstGeom>
        </p:spPr>
        <p:txBody>
          <a:bodyPr wrap="none">
            <a:spAutoFit/>
          </a:bodyPr>
          <a:lstStyle/>
          <a:p>
            <a:r>
              <a:rPr lang="fr-FR" sz="2000" b="1" dirty="0">
                <a:solidFill>
                  <a:schemeClr val="bg1"/>
                </a:solidFill>
              </a:rPr>
              <a:t>DÉRÉGULATION : DÉPARTS DIFFÉRÉS, DÉPARTS AU FIL DE L’EAU, SNU, VACANCES…</a:t>
            </a:r>
            <a:endParaRPr lang="fr-FR" sz="2000" dirty="0">
              <a:solidFill>
                <a:schemeClr val="bg1"/>
              </a:solidFill>
            </a:endParaRPr>
          </a:p>
        </p:txBody>
      </p:sp>
      <p:sp>
        <p:nvSpPr>
          <p:cNvPr id="4" name="Rectangle 3">
            <a:extLst>
              <a:ext uri="{FF2B5EF4-FFF2-40B4-BE49-F238E27FC236}">
                <a16:creationId xmlns:a16="http://schemas.microsoft.com/office/drawing/2014/main" xmlns="" id="{2683E61C-A82C-4EC7-755C-F907D97E9FD1}"/>
              </a:ext>
            </a:extLst>
          </p:cNvPr>
          <p:cNvSpPr/>
          <p:nvPr/>
        </p:nvSpPr>
        <p:spPr>
          <a:xfrm>
            <a:off x="306746" y="473211"/>
            <a:ext cx="8589274" cy="523220"/>
          </a:xfrm>
          <a:prstGeom prst="rect">
            <a:avLst/>
          </a:prstGeom>
        </p:spPr>
        <p:txBody>
          <a:bodyPr wrap="none">
            <a:spAutoFit/>
          </a:bodyPr>
          <a:lstStyle/>
          <a:p>
            <a:r>
              <a:rPr lang="fr-FR" sz="2800" b="1" dirty="0">
                <a:solidFill>
                  <a:srgbClr val="C00000"/>
                </a:solidFill>
                <a:cs typeface="Arial" panose="020B0604020202020204" pitchFamily="34" charset="0"/>
              </a:rPr>
              <a:t>AUGMENTATION DE 50% DES PFMP ET DÉRÉGULATION ! </a:t>
            </a:r>
          </a:p>
        </p:txBody>
      </p:sp>
      <p:sp>
        <p:nvSpPr>
          <p:cNvPr id="5" name="Rectangle 4">
            <a:extLst>
              <a:ext uri="{FF2B5EF4-FFF2-40B4-BE49-F238E27FC236}">
                <a16:creationId xmlns:a16="http://schemas.microsoft.com/office/drawing/2014/main" xmlns="" id="{A336C02B-5458-A110-BECC-8C842C52E14A}"/>
              </a:ext>
            </a:extLst>
          </p:cNvPr>
          <p:cNvSpPr/>
          <p:nvPr/>
        </p:nvSpPr>
        <p:spPr>
          <a:xfrm rot="21435179">
            <a:off x="2225602" y="5732701"/>
            <a:ext cx="4989443" cy="400110"/>
          </a:xfrm>
          <a:prstGeom prst="rect">
            <a:avLst/>
          </a:prstGeom>
        </p:spPr>
        <p:txBody>
          <a:bodyPr wrap="none">
            <a:spAutoFit/>
          </a:bodyPr>
          <a:lstStyle/>
          <a:p>
            <a:r>
              <a:rPr lang="fr-FR" sz="2000" b="1" dirty="0">
                <a:solidFill>
                  <a:schemeClr val="bg1"/>
                </a:solidFill>
              </a:rPr>
              <a:t>PERTE DE CULTURE GÉNÉRALE ET TECHNIQUE</a:t>
            </a:r>
            <a:endParaRPr lang="fr-FR" sz="2000" dirty="0">
              <a:solidFill>
                <a:schemeClr val="bg1"/>
              </a:solidFill>
            </a:endParaRPr>
          </a:p>
        </p:txBody>
      </p:sp>
      <p:sp>
        <p:nvSpPr>
          <p:cNvPr id="7" name="Flèche droite 12">
            <a:extLst>
              <a:ext uri="{FF2B5EF4-FFF2-40B4-BE49-F238E27FC236}">
                <a16:creationId xmlns:a16="http://schemas.microsoft.com/office/drawing/2014/main" xmlns="" id="{482AC4D7-813A-6B98-BDDB-918D7858DFD1}"/>
              </a:ext>
            </a:extLst>
          </p:cNvPr>
          <p:cNvSpPr/>
          <p:nvPr/>
        </p:nvSpPr>
        <p:spPr>
          <a:xfrm>
            <a:off x="778675" y="4493852"/>
            <a:ext cx="618979" cy="23416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xmlns="" id="{06A3F99D-37C2-368A-0FFC-E2ED59C3899F}"/>
              </a:ext>
            </a:extLst>
          </p:cNvPr>
          <p:cNvSpPr txBox="1"/>
          <p:nvPr/>
        </p:nvSpPr>
        <p:spPr>
          <a:xfrm>
            <a:off x="1503254" y="4281008"/>
            <a:ext cx="8555145" cy="646331"/>
          </a:xfrm>
          <a:prstGeom prst="rect">
            <a:avLst/>
          </a:prstGeom>
          <a:noFill/>
        </p:spPr>
        <p:txBody>
          <a:bodyPr wrap="square">
            <a:spAutoFit/>
          </a:bodyPr>
          <a:lstStyle/>
          <a:p>
            <a:r>
              <a:rPr lang="fr-FR" dirty="0"/>
              <a:t>Préparation à un métier ne s'effectuera qu'en classe de 1</a:t>
            </a:r>
            <a:r>
              <a:rPr lang="fr-FR" baseline="30000" dirty="0"/>
              <a:t>ère</a:t>
            </a:r>
            <a:r>
              <a:rPr lang="fr-FR" dirty="0"/>
              <a:t>.</a:t>
            </a:r>
          </a:p>
          <a:p>
            <a:r>
              <a:rPr lang="fr-FR" dirty="0"/>
              <a:t>Les élèves n’auront quasiment plus d'heures d'atelier puisque l'entreprise les formera !</a:t>
            </a:r>
          </a:p>
        </p:txBody>
      </p:sp>
    </p:spTree>
    <p:extLst>
      <p:ext uri="{BB962C8B-B14F-4D97-AF65-F5344CB8AC3E}">
        <p14:creationId xmlns:p14="http://schemas.microsoft.com/office/powerpoint/2010/main" val="159314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fade">
                                      <p:cBhvr>
                                        <p:cTn id="31" dur="500"/>
                                        <p:tgtEl>
                                          <p:spTgt spid="2">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Effect transition="in" filter="fade">
                                      <p:cBhvr>
                                        <p:cTn id="36" dur="500"/>
                                        <p:tgtEl>
                                          <p:spTgt spid="2">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Effect transition="in" filter="fade">
                                      <p:cBhvr>
                                        <p:cTn id="41" dur="500"/>
                                        <p:tgtEl>
                                          <p:spTgt spid="2">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5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500"/>
                                        <p:tgtEl>
                                          <p:spTgt spid="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fade">
                                      <p:cBhvr>
                                        <p:cTn id="6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5468772"/>
            <a:ext cx="12191996" cy="1600200"/>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82" y="6052448"/>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xmlns="" id="{47E3F80B-8DC4-4F99-951C-867A4B671D90}"/>
              </a:ext>
            </a:extLst>
          </p:cNvPr>
          <p:cNvSpPr/>
          <p:nvPr/>
        </p:nvSpPr>
        <p:spPr>
          <a:xfrm>
            <a:off x="316023" y="386467"/>
            <a:ext cx="7792903" cy="523220"/>
          </a:xfrm>
          <a:prstGeom prst="rect">
            <a:avLst/>
          </a:prstGeom>
        </p:spPr>
        <p:txBody>
          <a:bodyPr wrap="none">
            <a:spAutoFit/>
          </a:bodyPr>
          <a:lstStyle/>
          <a:p>
            <a:r>
              <a:rPr lang="fr-FR" sz="2800" b="1" dirty="0">
                <a:solidFill>
                  <a:srgbClr val="C00000"/>
                </a:solidFill>
                <a:cs typeface="Arial" panose="020B0604020202020204" pitchFamily="34" charset="0"/>
              </a:rPr>
              <a:t>LA FORMATION SUR LE TAS MEILLEURE QUE LE LP ?</a:t>
            </a:r>
          </a:p>
        </p:txBody>
      </p:sp>
      <p:sp>
        <p:nvSpPr>
          <p:cNvPr id="2" name="Rectangle 1">
            <a:extLst>
              <a:ext uri="{FF2B5EF4-FFF2-40B4-BE49-F238E27FC236}">
                <a16:creationId xmlns:a16="http://schemas.microsoft.com/office/drawing/2014/main" xmlns="" id="{C30985A0-486F-45B5-A683-E653C7399C84}"/>
              </a:ext>
            </a:extLst>
          </p:cNvPr>
          <p:cNvSpPr/>
          <p:nvPr/>
        </p:nvSpPr>
        <p:spPr>
          <a:xfrm>
            <a:off x="316023" y="1259002"/>
            <a:ext cx="5381749" cy="369332"/>
          </a:xfrm>
          <a:prstGeom prst="rect">
            <a:avLst/>
          </a:prstGeom>
        </p:spPr>
        <p:txBody>
          <a:bodyPr wrap="square">
            <a:spAutoFit/>
          </a:bodyPr>
          <a:lstStyle/>
          <a:p>
            <a:r>
              <a:rPr lang="fr-FR" dirty="0">
                <a:latin typeface="Calibri" panose="020F0502020204030204" pitchFamily="34" charset="0"/>
                <a:ea typeface="Calibri" panose="020F0502020204030204" pitchFamily="34" charset="0"/>
              </a:rPr>
              <a:t>Le mythe de l’entreprise formatrice </a:t>
            </a:r>
            <a:endParaRPr lang="fr-FR" dirty="0"/>
          </a:p>
        </p:txBody>
      </p:sp>
      <p:sp>
        <p:nvSpPr>
          <p:cNvPr id="3" name="Rectangle 2">
            <a:extLst>
              <a:ext uri="{FF2B5EF4-FFF2-40B4-BE49-F238E27FC236}">
                <a16:creationId xmlns:a16="http://schemas.microsoft.com/office/drawing/2014/main" xmlns="" id="{11524D97-2591-4665-A075-56B796074FC2}"/>
              </a:ext>
            </a:extLst>
          </p:cNvPr>
          <p:cNvSpPr/>
          <p:nvPr/>
        </p:nvSpPr>
        <p:spPr>
          <a:xfrm>
            <a:off x="544082" y="3563802"/>
            <a:ext cx="5551918" cy="646331"/>
          </a:xfrm>
          <a:prstGeom prst="rect">
            <a:avLst/>
          </a:prstGeom>
        </p:spPr>
        <p:txBody>
          <a:bodyPr wrap="square">
            <a:spAutoFit/>
          </a:bodyPr>
          <a:lstStyle/>
          <a:p>
            <a:pPr lvl="0"/>
            <a:r>
              <a:rPr lang="fr-FR" b="1" dirty="0"/>
              <a:t>L’apprentissage n’est pas une voie d’excellence car c’est une voie de formation qui est :</a:t>
            </a:r>
          </a:p>
        </p:txBody>
      </p:sp>
      <p:sp>
        <p:nvSpPr>
          <p:cNvPr id="4" name="Rectangle 3">
            <a:extLst>
              <a:ext uri="{FF2B5EF4-FFF2-40B4-BE49-F238E27FC236}">
                <a16:creationId xmlns:a16="http://schemas.microsoft.com/office/drawing/2014/main" xmlns="" id="{A9FF7E72-3AFA-42B9-A394-C9C3AE8532C6}"/>
              </a:ext>
            </a:extLst>
          </p:cNvPr>
          <p:cNvSpPr/>
          <p:nvPr/>
        </p:nvSpPr>
        <p:spPr>
          <a:xfrm>
            <a:off x="6825026" y="3470520"/>
            <a:ext cx="1559914"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rPr>
              <a:t>Discriminante</a:t>
            </a:r>
            <a:r>
              <a:rPr lang="fr-FR" dirty="0">
                <a:latin typeface="Calibri" panose="020F0502020204030204" pitchFamily="34" charset="0"/>
                <a:ea typeface="Calibri" panose="020F0502020204030204" pitchFamily="34" charset="0"/>
              </a:rPr>
              <a:t> </a:t>
            </a:r>
            <a:endParaRPr lang="fr-FR" dirty="0"/>
          </a:p>
        </p:txBody>
      </p:sp>
      <p:sp>
        <p:nvSpPr>
          <p:cNvPr id="6" name="Rectangle 5">
            <a:extLst>
              <a:ext uri="{FF2B5EF4-FFF2-40B4-BE49-F238E27FC236}">
                <a16:creationId xmlns:a16="http://schemas.microsoft.com/office/drawing/2014/main" xmlns="" id="{B19F6762-7537-4D8F-ABBC-AB7D8AACADC9}"/>
              </a:ext>
            </a:extLst>
          </p:cNvPr>
          <p:cNvSpPr/>
          <p:nvPr/>
        </p:nvSpPr>
        <p:spPr>
          <a:xfrm>
            <a:off x="6825026" y="3850600"/>
            <a:ext cx="4369786"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rPr>
              <a:t>Taux d’abandons et de ruptures vertigineux</a:t>
            </a:r>
            <a:r>
              <a:rPr lang="fr-FR" dirty="0">
                <a:latin typeface="Calibri" panose="020F0502020204030204" pitchFamily="34" charset="0"/>
                <a:ea typeface="Calibri" panose="020F0502020204030204" pitchFamily="34" charset="0"/>
              </a:rPr>
              <a:t> </a:t>
            </a:r>
            <a:endParaRPr lang="fr-FR" dirty="0"/>
          </a:p>
        </p:txBody>
      </p:sp>
      <p:sp>
        <p:nvSpPr>
          <p:cNvPr id="7" name="Rectangle 6">
            <a:extLst>
              <a:ext uri="{FF2B5EF4-FFF2-40B4-BE49-F238E27FC236}">
                <a16:creationId xmlns:a16="http://schemas.microsoft.com/office/drawing/2014/main" xmlns="" id="{415C927D-3A72-4F13-8332-8DD5E50074BF}"/>
              </a:ext>
            </a:extLst>
          </p:cNvPr>
          <p:cNvSpPr/>
          <p:nvPr/>
        </p:nvSpPr>
        <p:spPr>
          <a:xfrm>
            <a:off x="6825026" y="4209184"/>
            <a:ext cx="3623684"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rPr>
              <a:t>Mythe de la meilleure insertion pro </a:t>
            </a:r>
            <a:endParaRPr lang="fr-FR" b="1" dirty="0"/>
          </a:p>
        </p:txBody>
      </p:sp>
      <p:sp>
        <p:nvSpPr>
          <p:cNvPr id="8" name="Rectangle 7">
            <a:extLst>
              <a:ext uri="{FF2B5EF4-FFF2-40B4-BE49-F238E27FC236}">
                <a16:creationId xmlns:a16="http://schemas.microsoft.com/office/drawing/2014/main" xmlns="" id="{81A8C18B-D0F0-4CDC-9555-DF6302E8680A}"/>
              </a:ext>
            </a:extLst>
          </p:cNvPr>
          <p:cNvSpPr/>
          <p:nvPr/>
        </p:nvSpPr>
        <p:spPr>
          <a:xfrm>
            <a:off x="6825026" y="4533733"/>
            <a:ext cx="1314527"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rPr>
              <a:t>Dangereuse</a:t>
            </a:r>
            <a:endParaRPr lang="fr-FR" dirty="0"/>
          </a:p>
        </p:txBody>
      </p:sp>
      <p:sp>
        <p:nvSpPr>
          <p:cNvPr id="9" name="Rectangle 8">
            <a:extLst>
              <a:ext uri="{FF2B5EF4-FFF2-40B4-BE49-F238E27FC236}">
                <a16:creationId xmlns:a16="http://schemas.microsoft.com/office/drawing/2014/main" xmlns="" id="{8BD11ABD-0DFA-4AC6-BDB8-42C49119D50A}"/>
              </a:ext>
            </a:extLst>
          </p:cNvPr>
          <p:cNvSpPr/>
          <p:nvPr/>
        </p:nvSpPr>
        <p:spPr>
          <a:xfrm>
            <a:off x="6825026" y="4903065"/>
            <a:ext cx="4881080"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rPr>
              <a:t>Un angle mort les Violences Sexuelles et Sexistes </a:t>
            </a:r>
            <a:endParaRPr lang="fr-FR" b="1" dirty="0"/>
          </a:p>
        </p:txBody>
      </p:sp>
      <p:sp>
        <p:nvSpPr>
          <p:cNvPr id="14" name="Rectangle 13">
            <a:extLst>
              <a:ext uri="{FF2B5EF4-FFF2-40B4-BE49-F238E27FC236}">
                <a16:creationId xmlns:a16="http://schemas.microsoft.com/office/drawing/2014/main" xmlns="" id="{0FDCA3FE-9F9B-4CBF-BF9B-65930FC1EE93}"/>
              </a:ext>
            </a:extLst>
          </p:cNvPr>
          <p:cNvSpPr/>
          <p:nvPr/>
        </p:nvSpPr>
        <p:spPr>
          <a:xfrm>
            <a:off x="316023" y="1628334"/>
            <a:ext cx="10073118" cy="1029256"/>
          </a:xfrm>
          <a:prstGeom prst="rect">
            <a:avLst/>
          </a:prstGeom>
        </p:spPr>
        <p:txBody>
          <a:bodyPr wrap="square">
            <a:spAutoFit/>
          </a:bodyPr>
          <a:lstStyle/>
          <a:p>
            <a:pPr lvl="0" algn="just">
              <a:lnSpc>
                <a:spcPct val="115000"/>
              </a:lnSpc>
              <a:spcAft>
                <a:spcPts val="1000"/>
              </a:spcAft>
            </a:pPr>
            <a:r>
              <a:rPr lang="fr-FR" dirty="0">
                <a:latin typeface="Calibri" panose="020F0502020204030204" pitchFamily="34" charset="0"/>
                <a:ea typeface="Calibri" panose="020F0502020204030204" pitchFamily="34" charset="0"/>
                <a:cs typeface="Calibri" panose="020F0502020204030204" pitchFamily="34" charset="0"/>
              </a:rPr>
              <a:t>Les PFMP ne sont pas la panacée : à chaque départ en stage un certain nombre d’élèves n’ont pas de terrain de stage, certains stages sont interrompus pour des raisons diverses, </a:t>
            </a:r>
            <a:r>
              <a:rPr lang="fr-FR" dirty="0" err="1">
                <a:latin typeface="Calibri" panose="020F0502020204030204" pitchFamily="34" charset="0"/>
                <a:ea typeface="Calibri" panose="020F0502020204030204" pitchFamily="34" charset="0"/>
                <a:cs typeface="Calibri" panose="020F0502020204030204" pitchFamily="34" charset="0"/>
              </a:rPr>
              <a:t>certain·es</a:t>
            </a:r>
            <a:r>
              <a:rPr lang="fr-FR" dirty="0">
                <a:latin typeface="Calibri" panose="020F0502020204030204" pitchFamily="34" charset="0"/>
                <a:ea typeface="Calibri" panose="020F0502020204030204" pitchFamily="34" charset="0"/>
                <a:cs typeface="Calibri" panose="020F0502020204030204" pitchFamily="34" charset="0"/>
              </a:rPr>
              <a:t> élèves ne sont pas réellement </a:t>
            </a:r>
            <a:r>
              <a:rPr lang="fr-FR" dirty="0" err="1">
                <a:latin typeface="Calibri" panose="020F0502020204030204" pitchFamily="34" charset="0"/>
                <a:ea typeface="Calibri" panose="020F0502020204030204" pitchFamily="34" charset="0"/>
                <a:cs typeface="Calibri" panose="020F0502020204030204" pitchFamily="34" charset="0"/>
              </a:rPr>
              <a:t>encadré·es</a:t>
            </a:r>
            <a:r>
              <a:rPr lang="fr-FR" dirty="0">
                <a:latin typeface="Calibri" panose="020F0502020204030204" pitchFamily="34" charset="0"/>
                <a:ea typeface="Calibri" panose="020F0502020204030204" pitchFamily="34" charset="0"/>
                <a:cs typeface="Calibri" panose="020F0502020204030204" pitchFamily="34" charset="0"/>
              </a:rPr>
              <a:t> par un tuteur, beaucoup de PFMP se résument à la répétition de la même tâche…),</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xmlns="" id="{1AFD8A75-EA36-49C6-A03D-2AD1F2423B0E}"/>
              </a:ext>
            </a:extLst>
          </p:cNvPr>
          <p:cNvSpPr txBox="1"/>
          <p:nvPr/>
        </p:nvSpPr>
        <p:spPr>
          <a:xfrm rot="21439982">
            <a:off x="2418535" y="5890264"/>
            <a:ext cx="8386025" cy="954107"/>
          </a:xfrm>
          <a:prstGeom prst="rect">
            <a:avLst/>
          </a:prstGeom>
          <a:noFill/>
        </p:spPr>
        <p:txBody>
          <a:bodyPr wrap="square" rtlCol="0">
            <a:spAutoFit/>
          </a:bodyPr>
          <a:lstStyle/>
          <a:p>
            <a:pPr algn="ctr">
              <a:spcAft>
                <a:spcPts val="0"/>
              </a:spcAft>
            </a:pPr>
            <a:r>
              <a:rPr lang="fr-FR" sz="2800" b="1" dirty="0">
                <a:solidFill>
                  <a:schemeClr val="bg1"/>
                </a:solidFill>
              </a:rPr>
              <a:t>PLUS ON AUGMENTE LES PFMP PLUS ON REPRODUIT LES INÉGALITÉS DU MARCHÉ DU TRAVAIL</a:t>
            </a:r>
            <a:endParaRPr lang="fr-FR" sz="2800" b="1" i="1" dirty="0">
              <a:solidFill>
                <a:schemeClr val="bg1"/>
              </a:solidFill>
              <a:latin typeface="Baskerville Old Face" panose="02020602080505020303" pitchFamily="18" charset="0"/>
              <a:ea typeface="Times New Roman" panose="02020603050405020304" pitchFamily="18" charset="0"/>
            </a:endParaRPr>
          </a:p>
        </p:txBody>
      </p:sp>
      <p:sp>
        <p:nvSpPr>
          <p:cNvPr id="16" name="ZoneTexte 15">
            <a:extLst>
              <a:ext uri="{FF2B5EF4-FFF2-40B4-BE49-F238E27FC236}">
                <a16:creationId xmlns:a16="http://schemas.microsoft.com/office/drawing/2014/main" xmlns="" id="{7B7BC8FD-202C-77DA-C822-C2F60EBDAFFB}"/>
              </a:ext>
            </a:extLst>
          </p:cNvPr>
          <p:cNvSpPr txBox="1"/>
          <p:nvPr/>
        </p:nvSpPr>
        <p:spPr>
          <a:xfrm>
            <a:off x="2400879" y="2998095"/>
            <a:ext cx="6096000" cy="369332"/>
          </a:xfrm>
          <a:prstGeom prst="rect">
            <a:avLst/>
          </a:prstGeom>
          <a:noFill/>
        </p:spPr>
        <p:txBody>
          <a:bodyPr wrap="square">
            <a:spAutoFit/>
          </a:bodyPr>
          <a:lstStyle/>
          <a:p>
            <a:pPr algn="ctr"/>
            <a:r>
              <a:rPr lang="fr-FR" sz="1800" b="1" dirty="0">
                <a:solidFill>
                  <a:srgbClr val="C00000"/>
                </a:solidFill>
                <a:latin typeface="Arial" panose="020B0604020202020204" pitchFamily="34" charset="0"/>
                <a:cs typeface="Arial" panose="020B0604020202020204" pitchFamily="34" charset="0"/>
              </a:rPr>
              <a:t>IMPOSER LE MODÉLE DE L’APPRENTISSAGE AU LP</a:t>
            </a:r>
          </a:p>
        </p:txBody>
      </p:sp>
    </p:spTree>
    <p:extLst>
      <p:ext uri="{BB962C8B-B14F-4D97-AF65-F5344CB8AC3E}">
        <p14:creationId xmlns:p14="http://schemas.microsoft.com/office/powerpoint/2010/main" val="265991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P spid="9"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2B92517C-0A6F-0604-D465-3140AF373BF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220" r="1"/>
          <a:stretch/>
        </p:blipFill>
        <p:spPr>
          <a:xfrm>
            <a:off x="573089" y="1065028"/>
            <a:ext cx="2990850" cy="4398380"/>
          </a:xfrm>
          <a:prstGeom prst="rect">
            <a:avLst/>
          </a:prstGeom>
        </p:spPr>
      </p:pic>
      <p:sp>
        <p:nvSpPr>
          <p:cNvPr id="7" name="Text Box 2">
            <a:extLst>
              <a:ext uri="{FF2B5EF4-FFF2-40B4-BE49-F238E27FC236}">
                <a16:creationId xmlns:a16="http://schemas.microsoft.com/office/drawing/2014/main" xmlns="" id="{224171C9-5472-9A0B-73E4-C3E595D38644}"/>
              </a:ext>
            </a:extLst>
          </p:cNvPr>
          <p:cNvSpPr txBox="1">
            <a:spLocks noChangeArrowheads="1"/>
          </p:cNvSpPr>
          <p:nvPr/>
        </p:nvSpPr>
        <p:spPr bwMode="auto">
          <a:xfrm>
            <a:off x="4054475" y="1317625"/>
            <a:ext cx="6403976" cy="13128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rPr>
              <a:t>En 2019, l'Assurance maladie a recensé 10</a:t>
            </a:r>
            <a:r>
              <a:rPr kumimoji="0" lang="fr-FR" altLang="fr-FR" sz="1400" b="0" i="0" u="none" strike="noStrike" cap="none" normalizeH="0" dirty="0">
                <a:ln>
                  <a:noFill/>
                </a:ln>
                <a:solidFill>
                  <a:srgbClr val="000000"/>
                </a:solidFill>
                <a:effectLst/>
                <a:latin typeface="Arial" panose="020B0604020202020204" pitchFamily="34" charset="0"/>
              </a:rPr>
              <a:t> </a:t>
            </a:r>
            <a:r>
              <a:rPr kumimoji="0" lang="fr-FR" altLang="fr-FR" sz="1400" b="0" i="0" u="none" strike="noStrike" cap="none" normalizeH="0" baseline="0" dirty="0">
                <a:ln>
                  <a:noFill/>
                </a:ln>
                <a:solidFill>
                  <a:srgbClr val="000000"/>
                </a:solidFill>
                <a:effectLst/>
                <a:latin typeface="Arial" panose="020B0604020202020204" pitchFamily="34" charset="0"/>
              </a:rPr>
              <a:t>301 accidents du travail d'</a:t>
            </a:r>
            <a:r>
              <a:rPr kumimoji="0" lang="fr-FR" altLang="fr-FR" sz="1400" b="0" i="0" u="none" strike="noStrike" cap="none" normalizeH="0" baseline="0" dirty="0" err="1">
                <a:ln>
                  <a:noFill/>
                </a:ln>
                <a:solidFill>
                  <a:srgbClr val="000000"/>
                </a:solidFill>
                <a:effectLst/>
                <a:latin typeface="Arial" panose="020B0604020202020204" pitchFamily="34" charset="0"/>
              </a:rPr>
              <a:t>apprenti·es</a:t>
            </a:r>
            <a:r>
              <a:rPr kumimoji="0" lang="fr-FR" altLang="fr-FR" sz="1400" b="0" i="0" u="none" strike="noStrike" cap="none" normalizeH="0" baseline="0" dirty="0">
                <a:ln>
                  <a:noFill/>
                </a:ln>
                <a:solidFill>
                  <a:srgbClr val="000000"/>
                </a:solidFill>
                <a:effectLst/>
                <a:latin typeface="Arial" panose="020B0604020202020204" pitchFamily="34" charset="0"/>
              </a:rPr>
              <a:t>. Plus d’un par heure ! </a:t>
            </a:r>
            <a:r>
              <a:rPr kumimoji="0" lang="fr-FR" altLang="fr-FR" sz="1400" b="0" i="0" u="none" strike="noStrike" cap="none" normalizeH="0" baseline="0" noProof="1">
                <a:ln>
                  <a:noFill/>
                </a:ln>
                <a:solidFill>
                  <a:srgbClr val="000000"/>
                </a:solidFill>
                <a:effectLst/>
                <a:latin typeface="Arial" panose="020B0604020202020204" pitchFamily="34" charset="0"/>
              </a:rPr>
              <a:t>À</a:t>
            </a:r>
            <a:r>
              <a:rPr kumimoji="0" lang="fr-FR" altLang="fr-FR" sz="1400" b="0" i="0" u="none" strike="noStrike" cap="none" normalizeH="0" baseline="0" dirty="0">
                <a:ln>
                  <a:noFill/>
                </a:ln>
                <a:solidFill>
                  <a:srgbClr val="000000"/>
                </a:solidFill>
                <a:effectLst/>
                <a:latin typeface="Arial" panose="020B0604020202020204" pitchFamily="34" charset="0"/>
              </a:rPr>
              <a:t> cela s'ajoutent 3 110 accidents de trajet. Les </a:t>
            </a:r>
            <a:r>
              <a:rPr kumimoji="0" lang="fr-FR" altLang="fr-FR" sz="1400" b="0" i="0" u="none" strike="noStrike" cap="none" normalizeH="0" baseline="0" dirty="0" err="1">
                <a:ln>
                  <a:noFill/>
                </a:ln>
                <a:solidFill>
                  <a:srgbClr val="000000"/>
                </a:solidFill>
                <a:effectLst/>
                <a:latin typeface="Arial" panose="020B0604020202020204" pitchFamily="34" charset="0"/>
              </a:rPr>
              <a:t>apprenti·es</a:t>
            </a:r>
            <a:r>
              <a:rPr kumimoji="0" lang="fr-FR" altLang="fr-FR" sz="1400" b="0" i="0" u="none" strike="noStrike" cap="none" normalizeH="0" baseline="0" dirty="0">
                <a:ln>
                  <a:noFill/>
                </a:ln>
                <a:solidFill>
                  <a:srgbClr val="000000"/>
                </a:solidFill>
                <a:effectLst/>
                <a:latin typeface="Arial" panose="020B0604020202020204" pitchFamily="34" charset="0"/>
              </a:rPr>
              <a:t> représentent 50% des accidents de travail des </a:t>
            </a:r>
            <a:r>
              <a:rPr kumimoji="0" lang="fr-FR" altLang="fr-FR" sz="1400" b="0" i="0" u="none" strike="noStrike" cap="none" normalizeH="0" baseline="0" dirty="0" err="1">
                <a:ln>
                  <a:noFill/>
                </a:ln>
                <a:solidFill>
                  <a:srgbClr val="000000"/>
                </a:solidFill>
                <a:effectLst/>
                <a:latin typeface="Arial" panose="020B0604020202020204" pitchFamily="34" charset="0"/>
              </a:rPr>
              <a:t>salarié·es</a:t>
            </a:r>
            <a:r>
              <a:rPr kumimoji="0" lang="fr-FR" altLang="fr-FR" sz="1400" b="0" i="0" u="none" strike="noStrike" cap="none" normalizeH="0" baseline="0" dirty="0">
                <a:ln>
                  <a:noFill/>
                </a:ln>
                <a:solidFill>
                  <a:srgbClr val="000000"/>
                </a:solidFill>
                <a:effectLst/>
                <a:latin typeface="Arial" panose="020B0604020202020204" pitchFamily="34" charset="0"/>
              </a:rPr>
              <a:t> de moins de 20 ans. </a:t>
            </a:r>
          </a:p>
        </p:txBody>
      </p:sp>
      <p:sp>
        <p:nvSpPr>
          <p:cNvPr id="8" name="Text Box 3">
            <a:extLst>
              <a:ext uri="{FF2B5EF4-FFF2-40B4-BE49-F238E27FC236}">
                <a16:creationId xmlns:a16="http://schemas.microsoft.com/office/drawing/2014/main" xmlns="" id="{77A34162-8B57-DBB5-A39F-0C7575D7FEC9}"/>
              </a:ext>
            </a:extLst>
          </p:cNvPr>
          <p:cNvSpPr txBox="1">
            <a:spLocks noChangeArrowheads="1"/>
          </p:cNvSpPr>
          <p:nvPr/>
        </p:nvSpPr>
        <p:spPr bwMode="auto">
          <a:xfrm>
            <a:off x="4054475" y="3271090"/>
            <a:ext cx="6556375" cy="17764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000000"/>
                </a:solidFill>
                <a:effectLst/>
                <a:latin typeface="Arial" panose="020B0604020202020204" pitchFamily="34" charset="0"/>
              </a:rPr>
              <a:t>Cette surreprésentation des </a:t>
            </a:r>
            <a:r>
              <a:rPr kumimoji="0" lang="fr-FR" altLang="fr-FR" sz="1400" b="1" i="0" u="none" strike="noStrike" cap="none" normalizeH="0" baseline="0" dirty="0" err="1">
                <a:ln>
                  <a:noFill/>
                </a:ln>
                <a:solidFill>
                  <a:srgbClr val="000000"/>
                </a:solidFill>
                <a:effectLst/>
                <a:latin typeface="Arial" panose="020B0604020202020204" pitchFamily="34" charset="0"/>
              </a:rPr>
              <a:t>apprenti·es</a:t>
            </a:r>
            <a:r>
              <a:rPr kumimoji="0" lang="fr-FR" altLang="fr-FR" sz="1400" b="1" i="0" u="none" strike="noStrike" cap="none" normalizeH="0" baseline="0" dirty="0">
                <a:ln>
                  <a:noFill/>
                </a:ln>
                <a:solidFill>
                  <a:srgbClr val="000000"/>
                </a:solidFill>
                <a:effectLst/>
                <a:latin typeface="Arial" panose="020B0604020202020204" pitchFamily="34" charset="0"/>
              </a:rPr>
              <a:t> dans les accidents du travail n’est pas liée à des conduites à risques, mais bien aux conditions de travail. </a:t>
            </a:r>
          </a:p>
        </p:txBody>
      </p:sp>
      <p:sp>
        <p:nvSpPr>
          <p:cNvPr id="11" name="Rectangle 10">
            <a:extLst>
              <a:ext uri="{FF2B5EF4-FFF2-40B4-BE49-F238E27FC236}">
                <a16:creationId xmlns:a16="http://schemas.microsoft.com/office/drawing/2014/main" xmlns="" id="{64122FA5-AEDE-671B-AD77-AD4D5E2BE3C2}"/>
              </a:ext>
            </a:extLst>
          </p:cNvPr>
          <p:cNvSpPr/>
          <p:nvPr/>
        </p:nvSpPr>
        <p:spPr>
          <a:xfrm>
            <a:off x="573089" y="344617"/>
            <a:ext cx="8637557" cy="523220"/>
          </a:xfrm>
          <a:prstGeom prst="rect">
            <a:avLst/>
          </a:prstGeom>
        </p:spPr>
        <p:txBody>
          <a:bodyPr wrap="none">
            <a:spAutoFit/>
          </a:bodyPr>
          <a:lstStyle/>
          <a:p>
            <a:r>
              <a:rPr lang="fr-FR" sz="2800" b="1" dirty="0">
                <a:solidFill>
                  <a:srgbClr val="C00000"/>
                </a:solidFill>
                <a:cs typeface="Arial" panose="020B0604020202020204" pitchFamily="34" charset="0"/>
              </a:rPr>
              <a:t>L’ENTREPRISE : UN LIEU DANGEREUX POUR LES JEUNES ! </a:t>
            </a:r>
          </a:p>
        </p:txBody>
      </p:sp>
      <p:pic>
        <p:nvPicPr>
          <p:cNvPr id="12" name="Image 11">
            <a:extLst>
              <a:ext uri="{FF2B5EF4-FFF2-40B4-BE49-F238E27FC236}">
                <a16:creationId xmlns:a16="http://schemas.microsoft.com/office/drawing/2014/main" xmlns="" id="{28929941-F5D8-8584-7CCB-9F124BEBFF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13" name="AutoShape 2">
            <a:extLst>
              <a:ext uri="{FF2B5EF4-FFF2-40B4-BE49-F238E27FC236}">
                <a16:creationId xmlns:a16="http://schemas.microsoft.com/office/drawing/2014/main" xmlns="" id="{C818BCC4-CC48-21EF-8094-ADDC45B63F37}"/>
              </a:ext>
            </a:extLst>
          </p:cNvPr>
          <p:cNvSpPr/>
          <p:nvPr/>
        </p:nvSpPr>
        <p:spPr>
          <a:xfrm>
            <a:off x="45975" y="5100599"/>
            <a:ext cx="12191996" cy="1757401"/>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4" name="Picture 3" descr="megaphone-noisy_318-82221">
            <a:extLst>
              <a:ext uri="{FF2B5EF4-FFF2-40B4-BE49-F238E27FC236}">
                <a16:creationId xmlns:a16="http://schemas.microsoft.com/office/drawing/2014/main" xmlns="" id="{3D93ECFC-A0CE-CD88-6096-C64759CF5B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5" name="Rectangle 14">
            <a:extLst>
              <a:ext uri="{FF2B5EF4-FFF2-40B4-BE49-F238E27FC236}">
                <a16:creationId xmlns:a16="http://schemas.microsoft.com/office/drawing/2014/main" xmlns="" id="{0F44F4D0-3D71-8E4A-A6A1-E836EB00C67C}"/>
              </a:ext>
            </a:extLst>
          </p:cNvPr>
          <p:cNvSpPr/>
          <p:nvPr/>
        </p:nvSpPr>
        <p:spPr>
          <a:xfrm rot="21445606">
            <a:off x="2260962" y="5483906"/>
            <a:ext cx="8758239" cy="830997"/>
          </a:xfrm>
          <a:prstGeom prst="rect">
            <a:avLst/>
          </a:prstGeom>
        </p:spPr>
        <p:txBody>
          <a:bodyPr wrap="square">
            <a:spAutoFit/>
          </a:bodyPr>
          <a:lstStyle/>
          <a:p>
            <a:pPr algn="ctr"/>
            <a:r>
              <a:rPr lang="fr-FR" sz="2400" b="1" dirty="0">
                <a:solidFill>
                  <a:schemeClr val="bg1"/>
                </a:solidFill>
              </a:rPr>
              <a:t>PLUS ON AUGMENTE LES PFMP</a:t>
            </a:r>
          </a:p>
          <a:p>
            <a:pPr algn="ctr"/>
            <a:r>
              <a:rPr lang="fr-FR" sz="2400" b="1" dirty="0">
                <a:solidFill>
                  <a:schemeClr val="bg1"/>
                </a:solidFill>
              </a:rPr>
              <a:t>PLUS ON EXPOSE LES JEUNES !</a:t>
            </a:r>
          </a:p>
        </p:txBody>
      </p:sp>
    </p:spTree>
    <p:extLst>
      <p:ext uri="{BB962C8B-B14F-4D97-AF65-F5344CB8AC3E}">
        <p14:creationId xmlns:p14="http://schemas.microsoft.com/office/powerpoint/2010/main" val="190689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4737834"/>
            <a:ext cx="12191996" cy="212016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xmlns="" id="{47E3F80B-8DC4-4F99-951C-867A4B671D90}"/>
              </a:ext>
            </a:extLst>
          </p:cNvPr>
          <p:cNvSpPr/>
          <p:nvPr/>
        </p:nvSpPr>
        <p:spPr>
          <a:xfrm>
            <a:off x="544082" y="355667"/>
            <a:ext cx="5897897" cy="523220"/>
          </a:xfrm>
          <a:prstGeom prst="rect">
            <a:avLst/>
          </a:prstGeom>
        </p:spPr>
        <p:txBody>
          <a:bodyPr wrap="none">
            <a:spAutoFit/>
          </a:bodyPr>
          <a:lstStyle/>
          <a:p>
            <a:r>
              <a:rPr lang="fr-FR" sz="2800" b="1" dirty="0">
                <a:solidFill>
                  <a:srgbClr val="C00000"/>
                </a:solidFill>
              </a:rPr>
              <a:t>CONSÉQUENCES DU PROJET MACRON </a:t>
            </a:r>
          </a:p>
        </p:txBody>
      </p:sp>
      <p:sp>
        <p:nvSpPr>
          <p:cNvPr id="4" name="Rectangle 3">
            <a:extLst>
              <a:ext uri="{FF2B5EF4-FFF2-40B4-BE49-F238E27FC236}">
                <a16:creationId xmlns:a16="http://schemas.microsoft.com/office/drawing/2014/main" xmlns="" id="{8574D3C0-497A-423B-A0FD-95054A56526F}"/>
              </a:ext>
            </a:extLst>
          </p:cNvPr>
          <p:cNvSpPr/>
          <p:nvPr/>
        </p:nvSpPr>
        <p:spPr>
          <a:xfrm>
            <a:off x="544082" y="859440"/>
            <a:ext cx="10058400" cy="2308324"/>
          </a:xfrm>
          <a:prstGeom prst="rect">
            <a:avLst/>
          </a:prstGeom>
        </p:spPr>
        <p:txBody>
          <a:bodyPr wrap="square">
            <a:spAutoFit/>
          </a:bodyPr>
          <a:lstStyle/>
          <a:p>
            <a:endParaRPr lang="fr-FR" dirty="0"/>
          </a:p>
          <a:p>
            <a:r>
              <a:rPr lang="fr-FR" dirty="0"/>
              <a:t>Réduction du temps de formation générale et professionnelle</a:t>
            </a:r>
          </a:p>
          <a:p>
            <a:endParaRPr lang="fr-FR" dirty="0"/>
          </a:p>
          <a:p>
            <a:r>
              <a:rPr lang="fr-FR" dirty="0"/>
              <a:t>Rapprochement du statut de l’élève avec celui de « </a:t>
            </a:r>
            <a:r>
              <a:rPr lang="fr-FR" dirty="0" err="1"/>
              <a:t>salarié</a:t>
            </a:r>
            <a:r>
              <a:rPr lang="fr-FR" dirty="0" err="1">
                <a:latin typeface="Calibri" panose="020F0502020204030204" pitchFamily="34" charset="0"/>
                <a:cs typeface="Calibri" panose="020F0502020204030204" pitchFamily="34" charset="0"/>
              </a:rPr>
              <a:t>·</a:t>
            </a:r>
            <a:r>
              <a:rPr lang="fr-FR" dirty="0" err="1"/>
              <a:t>e</a:t>
            </a:r>
            <a:r>
              <a:rPr lang="fr-FR" dirty="0"/>
              <a:t> » low-cost</a:t>
            </a:r>
          </a:p>
          <a:p>
            <a:endParaRPr lang="fr-FR" dirty="0"/>
          </a:p>
          <a:p>
            <a:r>
              <a:rPr lang="fr-FR" dirty="0"/>
              <a:t>Perte de postes et attaque sur le statut avec annualisation des services liée au dédoublement et aux « Profs associés » </a:t>
            </a:r>
          </a:p>
          <a:p>
            <a:r>
              <a:rPr lang="fr-FR" dirty="0"/>
              <a:t> </a:t>
            </a:r>
          </a:p>
        </p:txBody>
      </p:sp>
      <p:sp>
        <p:nvSpPr>
          <p:cNvPr id="9" name="ZoneTexte 8">
            <a:extLst>
              <a:ext uri="{FF2B5EF4-FFF2-40B4-BE49-F238E27FC236}">
                <a16:creationId xmlns:a16="http://schemas.microsoft.com/office/drawing/2014/main" xmlns="" id="{922C3549-37B7-420E-8ABC-D28FCD6A929B}"/>
              </a:ext>
            </a:extLst>
          </p:cNvPr>
          <p:cNvSpPr txBox="1"/>
          <p:nvPr/>
        </p:nvSpPr>
        <p:spPr>
          <a:xfrm rot="21439982">
            <a:off x="2294895" y="5471955"/>
            <a:ext cx="8714661" cy="707886"/>
          </a:xfrm>
          <a:prstGeom prst="rect">
            <a:avLst/>
          </a:prstGeom>
          <a:noFill/>
        </p:spPr>
        <p:txBody>
          <a:bodyPr wrap="square" rtlCol="0">
            <a:spAutoFit/>
          </a:bodyPr>
          <a:lstStyle/>
          <a:p>
            <a:pPr algn="ctr">
              <a:spcAft>
                <a:spcPts val="0"/>
              </a:spcAft>
            </a:pPr>
            <a:r>
              <a:rPr lang="fr-FR" sz="2000" b="1" dirty="0">
                <a:solidFill>
                  <a:schemeClr val="bg1"/>
                </a:solidFill>
              </a:rPr>
              <a:t>LE TRANSFERT PRÉVU, À BAS COÛT, DE LA JEUNESSE ISSUE DES CLASSES POPULAIRES VERS LE MONDE DU TRAVAIL EST INADMISSIBLE. </a:t>
            </a:r>
            <a:endParaRPr lang="fr-FR" sz="2000" b="1" i="1" dirty="0">
              <a:solidFill>
                <a:schemeClr val="bg1"/>
              </a:solidFill>
              <a:latin typeface="Baskerville Old Face" panose="02020602080505020303"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xmlns="" id="{86CE876B-0A92-4827-AA94-945015F39158}"/>
              </a:ext>
            </a:extLst>
          </p:cNvPr>
          <p:cNvSpPr/>
          <p:nvPr/>
        </p:nvSpPr>
        <p:spPr>
          <a:xfrm>
            <a:off x="544082" y="3028563"/>
            <a:ext cx="11355571" cy="1200329"/>
          </a:xfrm>
          <a:prstGeom prst="rect">
            <a:avLst/>
          </a:prstGeom>
        </p:spPr>
        <p:txBody>
          <a:bodyPr wrap="square">
            <a:spAutoFit/>
          </a:bodyPr>
          <a:lstStyle/>
          <a:p>
            <a:r>
              <a:rPr lang="fr-FR" b="1" dirty="0"/>
              <a:t>En finir avec le cadre national des grilles horaires disciplinaires et ventiler les enseignements au niveau local : </a:t>
            </a:r>
            <a:r>
              <a:rPr lang="fr-FR" dirty="0">
                <a:latin typeface="+mj-lt"/>
                <a:ea typeface="Arial Unicode MS"/>
                <a:cs typeface="Arial Unicode MS"/>
              </a:rPr>
              <a:t>l’enseignement général  évoqué surtout à l’aune de disciplines qui seraient « fondamentales ». Les langues vivantes, l'éco droit, l’éco gestion, les arts appliqués, l’EPS, la PSE, l’histoire-géo seront elles considérées comme fondamentales ? </a:t>
            </a:r>
            <a:endParaRPr lang="fr-FR" dirty="0">
              <a:latin typeface="+mj-lt"/>
            </a:endParaRPr>
          </a:p>
          <a:p>
            <a:r>
              <a:rPr lang="fr-FR" dirty="0">
                <a:latin typeface="+mj-lt"/>
              </a:rPr>
              <a:t> </a:t>
            </a:r>
          </a:p>
        </p:txBody>
      </p:sp>
      <p:sp>
        <p:nvSpPr>
          <p:cNvPr id="6" name="Rectangle 5">
            <a:extLst>
              <a:ext uri="{FF2B5EF4-FFF2-40B4-BE49-F238E27FC236}">
                <a16:creationId xmlns:a16="http://schemas.microsoft.com/office/drawing/2014/main" xmlns="" id="{8E8F2B30-E44B-41E6-8FC9-06AC8FDA6536}"/>
              </a:ext>
            </a:extLst>
          </p:cNvPr>
          <p:cNvSpPr/>
          <p:nvPr/>
        </p:nvSpPr>
        <p:spPr>
          <a:xfrm>
            <a:off x="544082" y="4115914"/>
            <a:ext cx="9846211" cy="646331"/>
          </a:xfrm>
          <a:prstGeom prst="rect">
            <a:avLst/>
          </a:prstGeom>
        </p:spPr>
        <p:txBody>
          <a:bodyPr wrap="square">
            <a:spAutoFit/>
          </a:bodyPr>
          <a:lstStyle/>
          <a:p>
            <a:r>
              <a:rPr lang="fr-FR" dirty="0"/>
              <a:t>Impliquer les </a:t>
            </a:r>
            <a:r>
              <a:rPr lang="fr-FR" dirty="0" err="1"/>
              <a:t>chef·fes</a:t>
            </a:r>
            <a:r>
              <a:rPr lang="fr-FR" dirty="0"/>
              <a:t> entreprises pour qu’</a:t>
            </a:r>
            <a:r>
              <a:rPr lang="fr-FR" dirty="0" err="1"/>
              <a:t>ils·elles</a:t>
            </a:r>
            <a:r>
              <a:rPr lang="fr-FR" dirty="0"/>
              <a:t> président les Conseils d’Administration des lycées pros.</a:t>
            </a:r>
          </a:p>
        </p:txBody>
      </p:sp>
    </p:spTree>
    <p:extLst>
      <p:ext uri="{BB962C8B-B14F-4D97-AF65-F5344CB8AC3E}">
        <p14:creationId xmlns:p14="http://schemas.microsoft.com/office/powerpoint/2010/main" val="82423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500"/>
                                        <p:tgtEl>
                                          <p:spTgt spid="3">
                                            <p:txEl>
                                              <p:pRg st="0" end="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fade">
                                      <p:cBhvr>
                                        <p:cTn id="35" dur="5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fade">
                                      <p:cBhvr>
                                        <p:cTn id="40" dur="500"/>
                                        <p:tgtEl>
                                          <p:spTgt spid="6">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
          <p:cNvSpPr/>
          <p:nvPr/>
        </p:nvSpPr>
        <p:spPr>
          <a:xfrm>
            <a:off x="4" y="4737834"/>
            <a:ext cx="12191996" cy="2120166"/>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pic>
        <p:nvPicPr>
          <p:cNvPr id="10" name="Picture 3" descr="megaphone-noisy_318-82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29283"/>
            <a:ext cx="1088165" cy="8055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Rectangle 12">
            <a:extLst>
              <a:ext uri="{FF2B5EF4-FFF2-40B4-BE49-F238E27FC236}">
                <a16:creationId xmlns:a16="http://schemas.microsoft.com/office/drawing/2014/main" xmlns="" id="{0C27CA60-111B-4F95-BE58-2A17813C4059}"/>
              </a:ext>
            </a:extLst>
          </p:cNvPr>
          <p:cNvSpPr/>
          <p:nvPr/>
        </p:nvSpPr>
        <p:spPr>
          <a:xfrm>
            <a:off x="1134460" y="536190"/>
            <a:ext cx="4066754" cy="523220"/>
          </a:xfrm>
          <a:prstGeom prst="rect">
            <a:avLst/>
          </a:prstGeom>
        </p:spPr>
        <p:txBody>
          <a:bodyPr wrap="none">
            <a:spAutoFit/>
          </a:bodyPr>
          <a:lstStyle/>
          <a:p>
            <a:r>
              <a:rPr lang="fr-FR" sz="2800" b="1" dirty="0">
                <a:solidFill>
                  <a:srgbClr val="C00000"/>
                </a:solidFill>
              </a:rPr>
              <a:t>GRATIFICATION DES PFMP</a:t>
            </a:r>
          </a:p>
        </p:txBody>
      </p:sp>
      <p:sp>
        <p:nvSpPr>
          <p:cNvPr id="8" name="Rectangle 7">
            <a:extLst>
              <a:ext uri="{FF2B5EF4-FFF2-40B4-BE49-F238E27FC236}">
                <a16:creationId xmlns:a16="http://schemas.microsoft.com/office/drawing/2014/main" xmlns="" id="{15493BD8-5F63-45E5-AD37-6B569C21EA73}"/>
              </a:ext>
            </a:extLst>
          </p:cNvPr>
          <p:cNvSpPr/>
          <p:nvPr/>
        </p:nvSpPr>
        <p:spPr>
          <a:xfrm>
            <a:off x="1088165" y="1436799"/>
            <a:ext cx="5134739" cy="369332"/>
          </a:xfrm>
          <a:prstGeom prst="rect">
            <a:avLst/>
          </a:prstGeom>
        </p:spPr>
        <p:txBody>
          <a:bodyPr wrap="none">
            <a:spAutoFit/>
          </a:bodyPr>
          <a:lstStyle/>
          <a:p>
            <a:r>
              <a:rPr lang="fr-FR" dirty="0">
                <a:latin typeface="Arial" panose="020B0604020202020204" pitchFamily="34" charset="0"/>
                <a:ea typeface="Arial Unicode MS"/>
                <a:cs typeface="Arial" panose="020B0604020202020204" pitchFamily="34" charset="0"/>
              </a:rPr>
              <a:t>200 euros (mensuel) pour les moins de 18 ans</a:t>
            </a:r>
            <a:endParaRPr lang="fr-FR"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xmlns="" id="{580E49CB-A62A-4FCF-880D-17FA3D34B065}"/>
              </a:ext>
            </a:extLst>
          </p:cNvPr>
          <p:cNvSpPr/>
          <p:nvPr/>
        </p:nvSpPr>
        <p:spPr>
          <a:xfrm>
            <a:off x="1088164" y="1741434"/>
            <a:ext cx="4750018" cy="369332"/>
          </a:xfrm>
          <a:prstGeom prst="rect">
            <a:avLst/>
          </a:prstGeom>
        </p:spPr>
        <p:txBody>
          <a:bodyPr wrap="none">
            <a:spAutoFit/>
          </a:bodyPr>
          <a:lstStyle/>
          <a:p>
            <a:r>
              <a:rPr lang="fr-FR" dirty="0">
                <a:latin typeface="Arial" panose="020B0604020202020204" pitchFamily="34" charset="0"/>
                <a:ea typeface="Arial Unicode MS"/>
                <a:cs typeface="Arial" panose="020B0604020202020204" pitchFamily="34" charset="0"/>
              </a:rPr>
              <a:t>500 euros (mensuel) pour les plus de 18 ans</a:t>
            </a:r>
            <a:endParaRPr lang="fr-FR"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xmlns="" id="{66B77190-5A67-4C11-973F-26F1CF951CE2}"/>
              </a:ext>
            </a:extLst>
          </p:cNvPr>
          <p:cNvSpPr/>
          <p:nvPr/>
        </p:nvSpPr>
        <p:spPr>
          <a:xfrm rot="21445606">
            <a:off x="2225194" y="5402754"/>
            <a:ext cx="8908095" cy="646331"/>
          </a:xfrm>
          <a:prstGeom prst="rect">
            <a:avLst/>
          </a:prstGeom>
        </p:spPr>
        <p:txBody>
          <a:bodyPr wrap="square">
            <a:spAutoFit/>
          </a:bodyPr>
          <a:lstStyle/>
          <a:p>
            <a:r>
              <a:rPr lang="fr-FR" b="1" dirty="0">
                <a:solidFill>
                  <a:schemeClr val="bg1"/>
                </a:solidFill>
              </a:rPr>
              <a:t>LES ÉLÈVES DE LA VOIE PROFESSIONNELLE NE DOIVENT PAS ÊTRE « GRATIFIÉ·ES » MAIS DOIVENT BÉNÉFICIER, COMME L’ENSEMBLE DES LYCÉEN·NES D’UNE ALLOCATION D’ÉTUDES. </a:t>
            </a:r>
          </a:p>
        </p:txBody>
      </p:sp>
      <p:sp>
        <p:nvSpPr>
          <p:cNvPr id="3" name="ZoneTexte 2">
            <a:extLst>
              <a:ext uri="{FF2B5EF4-FFF2-40B4-BE49-F238E27FC236}">
                <a16:creationId xmlns:a16="http://schemas.microsoft.com/office/drawing/2014/main" xmlns="" id="{2130E33D-A78C-A451-C823-62721CD647B7}"/>
              </a:ext>
            </a:extLst>
          </p:cNvPr>
          <p:cNvSpPr txBox="1"/>
          <p:nvPr/>
        </p:nvSpPr>
        <p:spPr>
          <a:xfrm>
            <a:off x="1088164" y="2819400"/>
            <a:ext cx="11093100" cy="1200329"/>
          </a:xfrm>
          <a:prstGeom prst="rect">
            <a:avLst/>
          </a:prstGeom>
          <a:noFill/>
        </p:spPr>
        <p:txBody>
          <a:bodyPr wrap="square" rtlCol="0">
            <a:spAutoFit/>
          </a:bodyPr>
          <a:lstStyle/>
          <a:p>
            <a:r>
              <a:rPr lang="fr-FR" dirty="0">
                <a:latin typeface="Arial" panose="020B0604020202020204" pitchFamily="34" charset="0"/>
                <a:cs typeface="Arial" panose="020B0604020202020204" pitchFamily="34" charset="0"/>
              </a:rPr>
              <a:t>Actuellement, la gratification des stages de plus de 2 mois/an par l’entreprise est dans le code de l’éducation (</a:t>
            </a:r>
            <a:r>
              <a:rPr lang="fr-FR"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xmlns="" val="tx"/>
                    </a:ext>
                  </a:extLst>
                </a:hlinkClick>
              </a:rPr>
              <a:t>Article L124-6</a:t>
            </a:r>
            <a:r>
              <a:rPr lang="fr-FR" dirty="0">
                <a:latin typeface="Arial" panose="020B0604020202020204" pitchFamily="34" charset="0"/>
                <a:cs typeface="Arial" panose="020B0604020202020204" pitchFamily="34" charset="0"/>
              </a:rPr>
              <a:t>).</a:t>
            </a:r>
          </a:p>
          <a:p>
            <a:r>
              <a:rPr lang="fr-FR" dirty="0">
                <a:latin typeface="Arial" panose="020B0604020202020204" pitchFamily="34" charset="0"/>
                <a:cs typeface="Arial" panose="020B0604020202020204" pitchFamily="34" charset="0"/>
              </a:rPr>
              <a:t>Là, le coût ne sera pas pris en charge par l’entreprise mais par l’État ou les régions.</a:t>
            </a:r>
          </a:p>
          <a:p>
            <a:r>
              <a:rPr lang="fr-FR" dirty="0">
                <a:latin typeface="Arial" panose="020B0604020202020204" pitchFamily="34" charset="0"/>
                <a:cs typeface="Arial" panose="020B0604020202020204" pitchFamily="34" charset="0"/>
              </a:rPr>
              <a:t>Les limites entre apprentissage, formation continue et voie scolaire se floutent !</a:t>
            </a:r>
          </a:p>
        </p:txBody>
      </p:sp>
    </p:spTree>
    <p:extLst>
      <p:ext uri="{BB962C8B-B14F-4D97-AF65-F5344CB8AC3E}">
        <p14:creationId xmlns:p14="http://schemas.microsoft.com/office/powerpoint/2010/main" val="141341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fade">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fade">
                                      <p:cBhvr>
                                        <p:cTn id="2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1354</Words>
  <Application>Microsoft Office PowerPoint</Application>
  <PresentationFormat>Grand écran</PresentationFormat>
  <Paragraphs>122</Paragraphs>
  <Slides>10</Slides>
  <Notes>10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10</vt:i4>
      </vt:variant>
    </vt:vector>
  </HeadingPairs>
  <TitlesOfParts>
    <vt:vector size="21" baseType="lpstr">
      <vt:lpstr>Arial Unicode MS</vt:lpstr>
      <vt:lpstr>Arial</vt:lpstr>
      <vt:lpstr>Baskerville Old Face</vt:lpstr>
      <vt:lpstr>Calibri</vt:lpstr>
      <vt:lpstr>Calibri Light</vt:lpstr>
      <vt:lpstr>Oswald</vt:lpstr>
      <vt:lpstr>robotoslab</vt:lpstr>
      <vt:lpstr>sourcesanspro</vt:lpstr>
      <vt:lpstr>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g5070</dc:creator>
  <cp:lastModifiedBy>g5070</cp:lastModifiedBy>
  <cp:revision>89</cp:revision>
  <dcterms:created xsi:type="dcterms:W3CDTF">2019-09-24T12:35:02Z</dcterms:created>
  <dcterms:modified xsi:type="dcterms:W3CDTF">2022-09-26T16:16:41Z</dcterms:modified>
</cp:coreProperties>
</file>